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1" r:id="rId2"/>
    <p:sldId id="256" r:id="rId3"/>
    <p:sldId id="258" r:id="rId4"/>
    <p:sldId id="259" r:id="rId5"/>
    <p:sldId id="260" r:id="rId6"/>
    <p:sldId id="268" r:id="rId7"/>
    <p:sldId id="262" r:id="rId8"/>
    <p:sldId id="263" r:id="rId9"/>
    <p:sldId id="264" r:id="rId10"/>
    <p:sldId id="265" r:id="rId11"/>
    <p:sldId id="266" r:id="rId12"/>
    <p:sldId id="267" r:id="rId13"/>
    <p:sldId id="269" r:id="rId14"/>
    <p:sldId id="270" r:id="rId15"/>
    <p:sldId id="271" r:id="rId16"/>
    <p:sldId id="272" r:id="rId17"/>
    <p:sldId id="273" r:id="rId18"/>
    <p:sldId id="275" r:id="rId19"/>
    <p:sldId id="282" r:id="rId20"/>
    <p:sldId id="283" r:id="rId21"/>
    <p:sldId id="284" r:id="rId22"/>
    <p:sldId id="274" r:id="rId23"/>
    <p:sldId id="278" r:id="rId24"/>
    <p:sldId id="277" r:id="rId25"/>
    <p:sldId id="279" r:id="rId26"/>
    <p:sldId id="281" r:id="rId27"/>
    <p:sldId id="27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4" autoAdjust="0"/>
    <p:restoredTop sz="85010" autoAdjust="0"/>
  </p:normalViewPr>
  <p:slideViewPr>
    <p:cSldViewPr snapToGrid="0">
      <p:cViewPr varScale="1">
        <p:scale>
          <a:sx n="89" d="100"/>
          <a:sy n="89" d="100"/>
        </p:scale>
        <p:origin x="1062" y="-26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51F6B-8E37-4B58-A89E-FC5D423E5E03}" type="datetimeFigureOut">
              <a:rPr lang="en-US" smtClean="0"/>
              <a:t>3/7/2017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13EF7-FF97-4F41-BC83-33DC0E5770C5}" type="slidenum">
              <a:rPr lang="en-US" smtClean="0"/>
              <a:t>‹#›</a:t>
            </a:fld>
            <a:endParaRPr lang="en-US"/>
          </a:p>
        </p:txBody>
      </p:sp>
    </p:spTree>
    <p:extLst>
      <p:ext uri="{BB962C8B-B14F-4D97-AF65-F5344CB8AC3E}">
        <p14:creationId xmlns:p14="http://schemas.microsoft.com/office/powerpoint/2010/main" val="343734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213EF7-FF97-4F41-BC83-33DC0E5770C5}" type="slidenum">
              <a:rPr lang="en-US" smtClean="0"/>
              <a:t>2</a:t>
            </a:fld>
            <a:endParaRPr lang="en-US"/>
          </a:p>
        </p:txBody>
      </p:sp>
    </p:spTree>
    <p:extLst>
      <p:ext uri="{BB962C8B-B14F-4D97-AF65-F5344CB8AC3E}">
        <p14:creationId xmlns:p14="http://schemas.microsoft.com/office/powerpoint/2010/main" val="1583166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213EF7-FF97-4F41-BC83-33DC0E5770C5}" type="slidenum">
              <a:rPr lang="en-US" smtClean="0"/>
              <a:t>21</a:t>
            </a:fld>
            <a:endParaRPr lang="en-US"/>
          </a:p>
        </p:txBody>
      </p:sp>
    </p:spTree>
    <p:extLst>
      <p:ext uri="{BB962C8B-B14F-4D97-AF65-F5344CB8AC3E}">
        <p14:creationId xmlns:p14="http://schemas.microsoft.com/office/powerpoint/2010/main" val="4261821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213EF7-FF97-4F41-BC83-33DC0E5770C5}" type="slidenum">
              <a:rPr lang="en-US" smtClean="0"/>
              <a:t>26</a:t>
            </a:fld>
            <a:endParaRPr lang="en-US"/>
          </a:p>
        </p:txBody>
      </p:sp>
    </p:spTree>
    <p:extLst>
      <p:ext uri="{BB962C8B-B14F-4D97-AF65-F5344CB8AC3E}">
        <p14:creationId xmlns:p14="http://schemas.microsoft.com/office/powerpoint/2010/main" val="18265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D43258-2CC1-4CE8-8A48-B535D1155D09}"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35316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43258-2CC1-4CE8-8A48-B535D1155D09}"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56450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43258-2CC1-4CE8-8A48-B535D1155D09}"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63086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43258-2CC1-4CE8-8A48-B535D1155D09}"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94848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D43258-2CC1-4CE8-8A48-B535D1155D09}"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194136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D43258-2CC1-4CE8-8A48-B535D1155D09}"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17626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D43258-2CC1-4CE8-8A48-B535D1155D09}" type="datetimeFigureOut">
              <a:rPr lang="en-US" smtClean="0"/>
              <a:t>3/7/2017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432096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D43258-2CC1-4CE8-8A48-B535D1155D09}" type="datetimeFigureOut">
              <a:rPr lang="en-US" smtClean="0"/>
              <a:t>3/7/2017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45706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43258-2CC1-4CE8-8A48-B535D1155D09}" type="datetimeFigureOut">
              <a:rPr lang="en-US" smtClean="0"/>
              <a:t>3/7/2017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323318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D43258-2CC1-4CE8-8A48-B535D1155D09}"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354402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D43258-2CC1-4CE8-8A48-B535D1155D09}"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EC495-A934-459F-9F7C-6D6E1FD442A5}" type="slidenum">
              <a:rPr lang="en-US" smtClean="0"/>
              <a:t>‹#›</a:t>
            </a:fld>
            <a:endParaRPr lang="en-US"/>
          </a:p>
        </p:txBody>
      </p:sp>
    </p:spTree>
    <p:extLst>
      <p:ext uri="{BB962C8B-B14F-4D97-AF65-F5344CB8AC3E}">
        <p14:creationId xmlns:p14="http://schemas.microsoft.com/office/powerpoint/2010/main" val="298174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43258-2CC1-4CE8-8A48-B535D1155D09}" type="datetimeFigureOut">
              <a:rPr lang="en-US" smtClean="0"/>
              <a:t>3/7/2017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CEC495-A934-459F-9F7C-6D6E1FD442A5}" type="slidenum">
              <a:rPr lang="en-US" smtClean="0"/>
              <a:t>‹#›</a:t>
            </a:fld>
            <a:endParaRPr lang="en-US"/>
          </a:p>
        </p:txBody>
      </p:sp>
    </p:spTree>
    <p:extLst>
      <p:ext uri="{BB962C8B-B14F-4D97-AF65-F5344CB8AC3E}">
        <p14:creationId xmlns:p14="http://schemas.microsoft.com/office/powerpoint/2010/main" val="286536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mailto:jafields@ualr.ed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solidFill>
                  <a:schemeClr val="bg1"/>
                </a:solidFill>
              </a:rPr>
              <a:t>How Deep </a:t>
            </a:r>
            <a:br>
              <a:rPr lang="en-US" sz="5400" dirty="0" smtClean="0">
                <a:solidFill>
                  <a:schemeClr val="bg1"/>
                </a:solidFill>
              </a:rPr>
            </a:br>
            <a:r>
              <a:rPr lang="en-US" sz="5400" dirty="0" smtClean="0">
                <a:solidFill>
                  <a:schemeClr val="bg1"/>
                </a:solidFill>
              </a:rPr>
              <a:t>Do Your </a:t>
            </a:r>
            <a:br>
              <a:rPr lang="en-US" sz="5400" dirty="0" smtClean="0">
                <a:solidFill>
                  <a:schemeClr val="bg1"/>
                </a:solidFill>
              </a:rPr>
            </a:br>
            <a:r>
              <a:rPr lang="en-US" sz="5400" dirty="0" smtClean="0">
                <a:solidFill>
                  <a:schemeClr val="bg1"/>
                </a:solidFill>
              </a:rPr>
              <a:t>Roots Go?</a:t>
            </a: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sz="2000" dirty="0">
                <a:solidFill>
                  <a:schemeClr val="bg1"/>
                </a:solidFill>
              </a:rPr>
              <a:t>Disproportionality Institute</a:t>
            </a:r>
            <a:br>
              <a:rPr lang="en-US" sz="2000" dirty="0">
                <a:solidFill>
                  <a:schemeClr val="bg1"/>
                </a:solidFill>
              </a:rPr>
            </a:br>
            <a:r>
              <a:rPr lang="en-US" sz="2000" dirty="0">
                <a:solidFill>
                  <a:schemeClr val="bg1"/>
                </a:solidFill>
              </a:rPr>
              <a:t>March 8-9, 2017</a:t>
            </a:r>
            <a:br>
              <a:rPr lang="en-US" sz="2000" dirty="0">
                <a:solidFill>
                  <a:schemeClr val="bg1"/>
                </a:solidFill>
              </a:rPr>
            </a:br>
            <a:r>
              <a:rPr lang="en-US" sz="2000" dirty="0">
                <a:solidFill>
                  <a:schemeClr val="bg1"/>
                </a:solidFill>
              </a:rPr>
              <a:t>Little Rock, </a:t>
            </a:r>
            <a:r>
              <a:rPr lang="en-US" sz="2000" dirty="0" smtClean="0">
                <a:solidFill>
                  <a:schemeClr val="bg1"/>
                </a:solidFill>
              </a:rPr>
              <a:t>Arkansas</a:t>
            </a:r>
            <a:endParaRPr lang="en-US" dirty="0">
              <a:solidFill>
                <a:schemeClr val="bg1"/>
              </a:solidFill>
            </a:endParaRPr>
          </a:p>
        </p:txBody>
      </p:sp>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16092" y="419616"/>
            <a:ext cx="7284378" cy="637097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WELCOME</a:t>
            </a:r>
          </a:p>
          <a:p>
            <a:pPr marL="285750" indent="-285750">
              <a:buFont typeface="Arial" panose="020B0604020202020204" pitchFamily="34" charset="0"/>
              <a:buChar char="•"/>
            </a:pPr>
            <a:r>
              <a:rPr lang="en-US" sz="2400" dirty="0" smtClean="0"/>
              <a:t>What is on your table?</a:t>
            </a:r>
          </a:p>
          <a:p>
            <a:pPr marL="742950" lvl="1" indent="-285750">
              <a:buFont typeface="Arial" panose="020B0604020202020204" pitchFamily="34" charset="0"/>
              <a:buChar char="•"/>
            </a:pPr>
            <a:r>
              <a:rPr lang="en-US" sz="2400" dirty="0" smtClean="0"/>
              <a:t>Agenda for both days</a:t>
            </a:r>
          </a:p>
          <a:p>
            <a:pPr marL="742950" lvl="1" indent="-285750">
              <a:buFont typeface="Arial" panose="020B0604020202020204" pitchFamily="34" charset="0"/>
              <a:buChar char="•"/>
            </a:pPr>
            <a:r>
              <a:rPr lang="en-US" sz="2400" dirty="0" smtClean="0"/>
              <a:t>Success Gap Rubric Copies</a:t>
            </a:r>
          </a:p>
          <a:p>
            <a:pPr marL="742950" lvl="1" indent="-285750">
              <a:buFont typeface="Arial" panose="020B0604020202020204" pitchFamily="34" charset="0"/>
              <a:buChar char="•"/>
            </a:pPr>
            <a:r>
              <a:rPr lang="en-US" sz="2400" dirty="0" smtClean="0"/>
              <a:t>Books (1 per district): </a:t>
            </a:r>
          </a:p>
          <a:p>
            <a:pPr marL="1200150" lvl="2" indent="-285750">
              <a:buFont typeface="Arial" panose="020B0604020202020204" pitchFamily="34" charset="0"/>
              <a:buChar char="•"/>
            </a:pPr>
            <a:r>
              <a:rPr lang="en-US" sz="2400" dirty="0" smtClean="0"/>
              <a:t>Data Driven Decision Making (book and workbook)</a:t>
            </a:r>
          </a:p>
          <a:p>
            <a:pPr marL="1200150" lvl="2" indent="-285750">
              <a:buFont typeface="Arial" panose="020B0604020202020204" pitchFamily="34" charset="0"/>
              <a:buChar char="•"/>
            </a:pPr>
            <a:r>
              <a:rPr lang="en-US" sz="2400" dirty="0"/>
              <a:t>School Leader's Guide to Root Cause Analysis</a:t>
            </a:r>
          </a:p>
          <a:p>
            <a:pPr marL="742950" lvl="1" indent="-285750">
              <a:buFont typeface="Arial" panose="020B0604020202020204" pitchFamily="34" charset="0"/>
              <a:buChar char="•"/>
            </a:pPr>
            <a:r>
              <a:rPr lang="en-US" sz="2400" dirty="0" smtClean="0"/>
              <a:t>Flash Drive</a:t>
            </a:r>
          </a:p>
          <a:p>
            <a:pPr marL="1200150" lvl="2" indent="-285750">
              <a:buFont typeface="Arial" panose="020B0604020202020204" pitchFamily="34" charset="0"/>
              <a:buChar char="•"/>
            </a:pPr>
            <a:r>
              <a:rPr lang="en-US" sz="2400" dirty="0" smtClean="0"/>
              <a:t>3 version’s of the Success Gap Rubric</a:t>
            </a:r>
          </a:p>
          <a:p>
            <a:pPr marL="1200150" lvl="2" indent="-285750">
              <a:buFont typeface="Arial" panose="020B0604020202020204" pitchFamily="34" charset="0"/>
              <a:buChar char="•"/>
            </a:pPr>
            <a:r>
              <a:rPr lang="en-US" sz="2400" dirty="0"/>
              <a:t>District’s most recent </a:t>
            </a:r>
            <a:r>
              <a:rPr lang="en-US" sz="2400" dirty="0" smtClean="0"/>
              <a:t>Success Gap Rubric</a:t>
            </a:r>
            <a:endParaRPr lang="en-US" sz="2400" dirty="0"/>
          </a:p>
          <a:p>
            <a:pPr marL="1200150" lvl="2" indent="-285750">
              <a:buFont typeface="Arial" panose="020B0604020202020204" pitchFamily="34" charset="0"/>
              <a:buChar char="•"/>
            </a:pPr>
            <a:r>
              <a:rPr lang="en-US" sz="2400" dirty="0" smtClean="0"/>
              <a:t>District’s most recent self-assessment</a:t>
            </a:r>
          </a:p>
          <a:p>
            <a:pPr marL="1200150" lvl="2" indent="-285750">
              <a:buFont typeface="Arial" panose="020B0604020202020204" pitchFamily="34" charset="0"/>
              <a:buChar char="•"/>
            </a:pPr>
            <a:r>
              <a:rPr lang="en-US" sz="2400" dirty="0" smtClean="0"/>
              <a:t>District’s most recent Special Education Discipline Data</a:t>
            </a:r>
          </a:p>
          <a:p>
            <a:pPr marL="1200150" lvl="2" indent="-285750">
              <a:buFont typeface="Arial" panose="020B0604020202020204" pitchFamily="34" charset="0"/>
              <a:buChar char="•"/>
            </a:pPr>
            <a:r>
              <a:rPr lang="en-US" sz="2400" dirty="0"/>
              <a:t>District’s most recent Special Education </a:t>
            </a:r>
            <a:r>
              <a:rPr lang="en-US" sz="2400" dirty="0" smtClean="0"/>
              <a:t>Child Count Data </a:t>
            </a:r>
          </a:p>
          <a:p>
            <a:pPr marL="285750" indent="-285750">
              <a:buFont typeface="Arial" panose="020B0604020202020204" pitchFamily="34" charset="0"/>
              <a:buChar char="•"/>
            </a:pPr>
            <a:r>
              <a:rPr lang="en-US" sz="2400" dirty="0" smtClean="0"/>
              <a:t>Introductions</a:t>
            </a:r>
            <a:endParaRPr lang="en-US" sz="2400" dirty="0"/>
          </a:p>
        </p:txBody>
      </p:sp>
    </p:spTree>
    <p:extLst>
      <p:ext uri="{BB962C8B-B14F-4D97-AF65-F5344CB8AC3E}">
        <p14:creationId xmlns:p14="http://schemas.microsoft.com/office/powerpoint/2010/main" val="276953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Indicators and Current Methodology</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336" y="209231"/>
            <a:ext cx="7490298" cy="4216539"/>
          </a:xfrm>
          <a:prstGeom prst="rect">
            <a:avLst/>
          </a:prstGeom>
          <a:noFill/>
        </p:spPr>
        <p:txBody>
          <a:bodyPr wrap="square" rtlCol="0">
            <a:spAutoFit/>
          </a:bodyPr>
          <a:lstStyle/>
          <a:p>
            <a:r>
              <a:rPr lang="en-US" sz="2400" b="1" dirty="0" smtClean="0">
                <a:solidFill>
                  <a:schemeClr val="accent1">
                    <a:lumMod val="50000"/>
                  </a:schemeClr>
                </a:solidFill>
              </a:rPr>
              <a:t>Indicator 10: Disproportionate Representation – Disability Category</a:t>
            </a:r>
          </a:p>
          <a:p>
            <a:endParaRPr lang="en-US" sz="2000" dirty="0" smtClean="0"/>
          </a:p>
          <a:p>
            <a:r>
              <a:rPr lang="en-US" sz="2000" dirty="0"/>
              <a:t>Percent of districts with disproportionate representation of racial and ethnic groups in specific disability categories that is the result of inappropriate identification. (20 U.S.C. 1416(a)(3)(C)) </a:t>
            </a:r>
          </a:p>
          <a:p>
            <a:endParaRPr lang="en-US" sz="2000" dirty="0" smtClean="0"/>
          </a:p>
          <a:p>
            <a:pPr marL="457200" indent="-457200">
              <a:buFont typeface="+mj-lt"/>
              <a:buAutoNum type="alphaUcPeriod"/>
            </a:pPr>
            <a:r>
              <a:rPr lang="en-US" sz="2000" dirty="0" smtClean="0"/>
              <a:t>Districts are identified as having a disproportionate representation in a disability category, if the Risk Ratio is greater than 4</a:t>
            </a:r>
          </a:p>
          <a:p>
            <a:pPr marL="457200" indent="-457200">
              <a:buFont typeface="+mj-lt"/>
              <a:buAutoNum type="alphaUcPeriod"/>
            </a:pPr>
            <a:r>
              <a:rPr lang="en-US" sz="2000" dirty="0" smtClean="0"/>
              <a:t>Districts must complete a self-assessment of policies, procedures, and practices.</a:t>
            </a:r>
          </a:p>
          <a:p>
            <a:endParaRPr lang="en-US" sz="2000" dirty="0" smtClean="0"/>
          </a:p>
        </p:txBody>
      </p:sp>
    </p:spTree>
    <p:extLst>
      <p:ext uri="{BB962C8B-B14F-4D97-AF65-F5344CB8AC3E}">
        <p14:creationId xmlns:p14="http://schemas.microsoft.com/office/powerpoint/2010/main" val="85252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Let’s Get Started!</a:t>
            </a:r>
            <a:endParaRPr lang="en-US" dirty="0">
              <a:solidFill>
                <a:schemeClr val="bg1"/>
              </a:solidFill>
            </a:endParaRP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801384" y="764035"/>
            <a:ext cx="6760250" cy="3785652"/>
          </a:xfrm>
          <a:prstGeom prst="rect">
            <a:avLst/>
          </a:prstGeom>
          <a:noFill/>
        </p:spPr>
        <p:txBody>
          <a:bodyPr wrap="square" rtlCol="0">
            <a:spAutoFit/>
          </a:bodyPr>
          <a:lstStyle/>
          <a:p>
            <a:r>
              <a:rPr lang="en-US" sz="4800" dirty="0" smtClean="0"/>
              <a:t>Presenters</a:t>
            </a:r>
          </a:p>
          <a:p>
            <a:pPr marL="685800" indent="-685800">
              <a:buFont typeface="Arial" panose="020B0604020202020204" pitchFamily="34" charset="0"/>
              <a:buChar char="•"/>
            </a:pPr>
            <a:r>
              <a:rPr lang="en-US" sz="4800" dirty="0" smtClean="0"/>
              <a:t>Nancy O’Hara, IDEA Data Center</a:t>
            </a:r>
          </a:p>
          <a:p>
            <a:pPr marL="685800" indent="-685800">
              <a:buFont typeface="Arial" panose="020B0604020202020204" pitchFamily="34" charset="0"/>
              <a:buChar char="•"/>
            </a:pPr>
            <a:r>
              <a:rPr lang="en-US" sz="4800" dirty="0" smtClean="0"/>
              <a:t>Terry Long, IDEA Data Center</a:t>
            </a:r>
          </a:p>
        </p:txBody>
      </p:sp>
    </p:spTree>
    <p:extLst>
      <p:ext uri="{BB962C8B-B14F-4D97-AF65-F5344CB8AC3E}">
        <p14:creationId xmlns:p14="http://schemas.microsoft.com/office/powerpoint/2010/main" val="168225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a:t>Success Gap Rubric in Excel</a:t>
            </a: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08843" y="1166371"/>
            <a:ext cx="6760250" cy="830997"/>
          </a:xfrm>
          <a:prstGeom prst="rect">
            <a:avLst/>
          </a:prstGeom>
          <a:noFill/>
        </p:spPr>
        <p:txBody>
          <a:bodyPr wrap="square" rtlCol="0">
            <a:spAutoFit/>
          </a:bodyPr>
          <a:lstStyle/>
          <a:p>
            <a:r>
              <a:rPr lang="en-US" sz="4800" dirty="0" smtClean="0"/>
              <a:t>Handout</a:t>
            </a:r>
          </a:p>
        </p:txBody>
      </p:sp>
      <p:sp>
        <p:nvSpPr>
          <p:cNvPr id="6" name="TextBox 5"/>
          <p:cNvSpPr txBox="1"/>
          <p:nvPr/>
        </p:nvSpPr>
        <p:spPr>
          <a:xfrm>
            <a:off x="708843" y="2142027"/>
            <a:ext cx="6760250" cy="830997"/>
          </a:xfrm>
          <a:prstGeom prst="rect">
            <a:avLst/>
          </a:prstGeom>
          <a:noFill/>
        </p:spPr>
        <p:txBody>
          <a:bodyPr wrap="square" rtlCol="0">
            <a:spAutoFit/>
          </a:bodyPr>
          <a:lstStyle/>
          <a:p>
            <a:r>
              <a:rPr lang="en-US" sz="4800" dirty="0" smtClean="0"/>
              <a:t>Flash Drive</a:t>
            </a:r>
          </a:p>
        </p:txBody>
      </p:sp>
    </p:spTree>
    <p:extLst>
      <p:ext uri="{BB962C8B-B14F-4D97-AF65-F5344CB8AC3E}">
        <p14:creationId xmlns:p14="http://schemas.microsoft.com/office/powerpoint/2010/main" val="2640953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Root Cause Analysis</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01384" y="1667677"/>
            <a:ext cx="6760250" cy="2308324"/>
          </a:xfrm>
          <a:prstGeom prst="rect">
            <a:avLst/>
          </a:prstGeom>
          <a:noFill/>
        </p:spPr>
        <p:txBody>
          <a:bodyPr wrap="square" rtlCol="0">
            <a:spAutoFit/>
          </a:bodyPr>
          <a:lstStyle/>
          <a:p>
            <a:r>
              <a:rPr lang="en-US" sz="4800" dirty="0" smtClean="0"/>
              <a:t>Presenters</a:t>
            </a:r>
          </a:p>
          <a:p>
            <a:pPr marL="685800" indent="-685800">
              <a:buFont typeface="Arial" panose="020B0604020202020204" pitchFamily="34" charset="0"/>
              <a:buChar char="•"/>
            </a:pPr>
            <a:r>
              <a:rPr lang="en-US" sz="4800" dirty="0"/>
              <a:t>Mistila </a:t>
            </a:r>
            <a:r>
              <a:rPr lang="en-US" sz="4800" dirty="0" smtClean="0"/>
              <a:t>Hunt</a:t>
            </a:r>
          </a:p>
          <a:p>
            <a:pPr marL="685800" indent="-685800">
              <a:buFont typeface="Arial" panose="020B0604020202020204" pitchFamily="34" charset="0"/>
              <a:buChar char="•"/>
            </a:pPr>
            <a:r>
              <a:rPr lang="en-US" sz="4800" dirty="0" smtClean="0"/>
              <a:t>Allison Prewitt</a:t>
            </a:r>
          </a:p>
        </p:txBody>
      </p:sp>
    </p:spTree>
    <p:extLst>
      <p:ext uri="{BB962C8B-B14F-4D97-AF65-F5344CB8AC3E}">
        <p14:creationId xmlns:p14="http://schemas.microsoft.com/office/powerpoint/2010/main" val="206473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 Discipline in the Student GPS</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98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 Data Quality and eSchool</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1776" y="475785"/>
            <a:ext cx="7479858" cy="637097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Who handles discipline data in the schools?</a:t>
            </a:r>
          </a:p>
          <a:p>
            <a:pPr marL="742950" lvl="1" indent="-285750">
              <a:buFont typeface="Arial" panose="020B0604020202020204" pitchFamily="34" charset="0"/>
              <a:buChar char="•"/>
            </a:pPr>
            <a:r>
              <a:rPr lang="en-US" sz="2400" dirty="0" smtClean="0"/>
              <a:t>Principal </a:t>
            </a:r>
          </a:p>
          <a:p>
            <a:pPr marL="742950" lvl="1" indent="-285750">
              <a:buFont typeface="Arial" panose="020B0604020202020204" pitchFamily="34" charset="0"/>
              <a:buChar char="•"/>
            </a:pPr>
            <a:r>
              <a:rPr lang="en-US" sz="2400" dirty="0" smtClean="0"/>
              <a:t>Assistant Principal</a:t>
            </a:r>
          </a:p>
          <a:p>
            <a:pPr marL="742950" lvl="1" indent="-285750">
              <a:buFont typeface="Arial" panose="020B0604020202020204" pitchFamily="34" charset="0"/>
              <a:buChar char="•"/>
            </a:pPr>
            <a:r>
              <a:rPr lang="en-US" sz="2400" dirty="0" smtClean="0"/>
              <a:t>Secretary</a:t>
            </a:r>
          </a:p>
          <a:p>
            <a:pPr marL="285750" indent="-285750">
              <a:buFont typeface="Arial" panose="020B0604020202020204" pitchFamily="34" charset="0"/>
              <a:buChar char="•"/>
            </a:pPr>
            <a:r>
              <a:rPr lang="en-US" sz="2400" dirty="0" smtClean="0"/>
              <a:t>Is there a set data entry form used across the district?</a:t>
            </a:r>
          </a:p>
          <a:p>
            <a:pPr marL="285750" indent="-285750">
              <a:buFont typeface="Arial" panose="020B0604020202020204" pitchFamily="34" charset="0"/>
              <a:buChar char="•"/>
            </a:pPr>
            <a:r>
              <a:rPr lang="en-US" sz="2400" dirty="0"/>
              <a:t>Is the district using the state codes or having to convert </a:t>
            </a:r>
            <a:r>
              <a:rPr lang="en-US" sz="2400" dirty="0" smtClean="0"/>
              <a:t>from </a:t>
            </a:r>
            <a:r>
              <a:rPr lang="en-US" sz="2400" dirty="0"/>
              <a:t>district </a:t>
            </a:r>
            <a:r>
              <a:rPr lang="en-US" sz="2400" dirty="0" smtClean="0"/>
              <a:t>codes </a:t>
            </a:r>
            <a:r>
              <a:rPr lang="en-US" sz="2400" dirty="0"/>
              <a:t>to the state </a:t>
            </a:r>
            <a:r>
              <a:rPr lang="en-US" sz="2400" dirty="0" smtClean="0"/>
              <a:t>codes for Cycle 7?</a:t>
            </a:r>
            <a:endParaRPr lang="en-US" sz="2400" dirty="0"/>
          </a:p>
          <a:p>
            <a:pPr marL="285750" indent="-285750">
              <a:buFont typeface="Arial" panose="020B0604020202020204" pitchFamily="34" charset="0"/>
              <a:buChar char="•"/>
            </a:pPr>
            <a:r>
              <a:rPr lang="en-US" sz="2400" dirty="0" smtClean="0"/>
              <a:t>Has the person filling out the discipline report been trained on the meaning of the various discipline codes?</a:t>
            </a:r>
          </a:p>
          <a:p>
            <a:pPr marL="742950" lvl="1" indent="-285750">
              <a:buFont typeface="Arial" panose="020B0604020202020204" pitchFamily="34" charset="0"/>
              <a:buChar char="•"/>
            </a:pPr>
            <a:r>
              <a:rPr lang="en-US" sz="2400" dirty="0" smtClean="0"/>
              <a:t>What is out-of-school suspension vs. expulsion?</a:t>
            </a:r>
          </a:p>
          <a:p>
            <a:pPr marL="742950" lvl="1" indent="-285750">
              <a:buFont typeface="Arial" panose="020B0604020202020204" pitchFamily="34" charset="0"/>
              <a:buChar char="•"/>
            </a:pPr>
            <a:r>
              <a:rPr lang="en-US" sz="2400" dirty="0" smtClean="0"/>
              <a:t>Do they realize an expulsion requires school board approval?</a:t>
            </a:r>
          </a:p>
          <a:p>
            <a:pPr marL="742950" lvl="1" indent="-285750">
              <a:buFont typeface="Arial" panose="020B0604020202020204" pitchFamily="34" charset="0"/>
              <a:buChar char="•"/>
            </a:pPr>
            <a:r>
              <a:rPr lang="en-US" sz="2400" dirty="0" smtClean="0"/>
              <a:t>Removal from a building to an ALE or homebound is not an expulsion or suspension?</a:t>
            </a:r>
          </a:p>
          <a:p>
            <a:pPr marL="742950" lvl="1" indent="-285750">
              <a:buFont typeface="Arial" panose="020B0604020202020204" pitchFamily="34" charset="0"/>
              <a:buChar char="•"/>
            </a:pPr>
            <a:r>
              <a:rPr lang="en-US" sz="2400" dirty="0" smtClean="0"/>
              <a:t>A student moved to homebound for discipline is still enrolled in the building that supports their grade level</a:t>
            </a:r>
            <a:endParaRPr lang="en-US" sz="2000" dirty="0"/>
          </a:p>
        </p:txBody>
      </p:sp>
    </p:spTree>
    <p:extLst>
      <p:ext uri="{BB962C8B-B14F-4D97-AF65-F5344CB8AC3E}">
        <p14:creationId xmlns:p14="http://schemas.microsoft.com/office/powerpoint/2010/main" val="135358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 Data Quality and eSchool</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1776" y="284399"/>
            <a:ext cx="7479858" cy="6186309"/>
          </a:xfrm>
          <a:prstGeom prst="rect">
            <a:avLst/>
          </a:prstGeom>
          <a:noFill/>
        </p:spPr>
        <p:txBody>
          <a:bodyPr wrap="square" rtlCol="0">
            <a:spAutoFit/>
          </a:bodyPr>
          <a:lstStyle/>
          <a:p>
            <a:pPr marL="285750" indent="-285750">
              <a:buFont typeface="Arial" panose="020B0604020202020204" pitchFamily="34" charset="0"/>
              <a:buChar char="•"/>
            </a:pPr>
            <a:r>
              <a:rPr lang="en-US" sz="2200" b="1" dirty="0" smtClean="0"/>
              <a:t>Common Errors</a:t>
            </a:r>
          </a:p>
          <a:p>
            <a:pPr marL="742950" lvl="1" indent="-285750">
              <a:buFont typeface="Arial" panose="020B0604020202020204" pitchFamily="34" charset="0"/>
              <a:buChar char="•"/>
            </a:pPr>
            <a:r>
              <a:rPr lang="en-US" sz="2200" dirty="0" smtClean="0"/>
              <a:t>The Action Taken was coded as an expulsion because the student has been removed from the building to an alternate setting. </a:t>
            </a:r>
          </a:p>
          <a:p>
            <a:pPr marL="742950" lvl="1" indent="-285750">
              <a:buFont typeface="Arial" panose="020B0604020202020204" pitchFamily="34" charset="0"/>
              <a:buChar char="•"/>
            </a:pPr>
            <a:r>
              <a:rPr lang="en-US" sz="2200" dirty="0" smtClean="0"/>
              <a:t>Students receiving OSS are coded as expulsion</a:t>
            </a:r>
          </a:p>
          <a:p>
            <a:pPr marL="742950" lvl="1" indent="-285750">
              <a:buFont typeface="Arial" panose="020B0604020202020204" pitchFamily="34" charset="0"/>
              <a:buChar char="•"/>
            </a:pPr>
            <a:r>
              <a:rPr lang="en-US" sz="2200" dirty="0" smtClean="0"/>
              <a:t>The number of days assigned for in-school and out-of-school suspensions are duplicative.</a:t>
            </a:r>
          </a:p>
          <a:p>
            <a:pPr marL="1200150" lvl="2" indent="-285750">
              <a:buFont typeface="Arial" panose="020B0604020202020204" pitchFamily="34" charset="0"/>
              <a:buChar char="•"/>
            </a:pPr>
            <a:r>
              <a:rPr lang="en-US" sz="2200" dirty="0" smtClean="0"/>
              <a:t>One incident</a:t>
            </a:r>
          </a:p>
          <a:p>
            <a:pPr marL="1657350" lvl="3" indent="-285750">
              <a:buFont typeface="Arial" panose="020B0604020202020204" pitchFamily="34" charset="0"/>
              <a:buChar char="•"/>
            </a:pPr>
            <a:r>
              <a:rPr lang="en-US" sz="2200" dirty="0" smtClean="0"/>
              <a:t>3 infractions</a:t>
            </a:r>
          </a:p>
          <a:p>
            <a:pPr marL="2114550" lvl="4" indent="-285750">
              <a:buFont typeface="Arial" panose="020B0604020202020204" pitchFamily="34" charset="0"/>
              <a:buChar char="•"/>
            </a:pPr>
            <a:r>
              <a:rPr lang="en-US" sz="2200" dirty="0" smtClean="0"/>
              <a:t>Insubordination</a:t>
            </a:r>
          </a:p>
          <a:p>
            <a:pPr marL="2114550" lvl="4" indent="-285750">
              <a:buFont typeface="Arial" panose="020B0604020202020204" pitchFamily="34" charset="0"/>
              <a:buChar char="•"/>
            </a:pPr>
            <a:r>
              <a:rPr lang="en-US" sz="2200" dirty="0" smtClean="0"/>
              <a:t>Fighting</a:t>
            </a:r>
          </a:p>
          <a:p>
            <a:pPr marL="2114550" lvl="4" indent="-285750">
              <a:buFont typeface="Arial" panose="020B0604020202020204" pitchFamily="34" charset="0"/>
              <a:buChar char="•"/>
            </a:pPr>
            <a:r>
              <a:rPr lang="en-US" sz="2200" dirty="0" smtClean="0"/>
              <a:t>Tobacco</a:t>
            </a:r>
          </a:p>
          <a:p>
            <a:pPr marL="1657350" lvl="3" indent="-285750">
              <a:buFont typeface="Arial" panose="020B0604020202020204" pitchFamily="34" charset="0"/>
              <a:buChar char="•"/>
            </a:pPr>
            <a:r>
              <a:rPr lang="en-US" sz="2200" dirty="0" smtClean="0"/>
              <a:t>Action Taken</a:t>
            </a:r>
          </a:p>
          <a:p>
            <a:pPr marL="2114550" lvl="4" indent="-285750">
              <a:buFont typeface="Arial" panose="020B0604020202020204" pitchFamily="34" charset="0"/>
              <a:buChar char="•"/>
            </a:pPr>
            <a:r>
              <a:rPr lang="en-US" sz="2200" dirty="0" smtClean="0"/>
              <a:t>OSS for three days </a:t>
            </a:r>
          </a:p>
          <a:p>
            <a:pPr marL="2114550" lvl="4" indent="-285750">
              <a:buFont typeface="Arial" panose="020B0604020202020204" pitchFamily="34" charset="0"/>
              <a:buChar char="•"/>
            </a:pPr>
            <a:r>
              <a:rPr lang="en-US" sz="2200" dirty="0" smtClean="0"/>
              <a:t>Number of days entered 9</a:t>
            </a:r>
          </a:p>
          <a:p>
            <a:pPr marL="2571750" lvl="5" indent="-285750">
              <a:buFont typeface="Arial" panose="020B0604020202020204" pitchFamily="34" charset="0"/>
              <a:buChar char="•"/>
            </a:pPr>
            <a:r>
              <a:rPr lang="en-US" sz="2200" dirty="0" smtClean="0"/>
              <a:t>3 per infraction</a:t>
            </a:r>
          </a:p>
          <a:p>
            <a:pPr marL="1200150" lvl="2" indent="-285750">
              <a:buFont typeface="Arial" panose="020B0604020202020204" pitchFamily="34" charset="0"/>
              <a:buChar char="•"/>
            </a:pPr>
            <a:r>
              <a:rPr lang="en-US" sz="2200" dirty="0" smtClean="0"/>
              <a:t>What should have been entered?</a:t>
            </a:r>
          </a:p>
          <a:p>
            <a:pPr marL="1657350" lvl="3" indent="-285750">
              <a:buFont typeface="Arial" panose="020B0604020202020204" pitchFamily="34" charset="0"/>
              <a:buChar char="•"/>
            </a:pPr>
            <a:r>
              <a:rPr lang="en-US" sz="2200" dirty="0" smtClean="0"/>
              <a:t>One day per infraction totaling 3 days</a:t>
            </a:r>
            <a:endParaRPr lang="en-US" sz="2200" dirty="0"/>
          </a:p>
        </p:txBody>
      </p:sp>
    </p:spTree>
    <p:extLst>
      <p:ext uri="{BB962C8B-B14F-4D97-AF65-F5344CB8AC3E}">
        <p14:creationId xmlns:p14="http://schemas.microsoft.com/office/powerpoint/2010/main" val="274490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1000"/>
                                        <p:tgtEl>
                                          <p:spTgt spid="4">
                                            <p:txEl>
                                              <p:pRg st="3" end="3"/>
                                            </p:txEl>
                                          </p:spTgt>
                                        </p:tgtEl>
                                      </p:cBhvr>
                                    </p:animEffect>
                                    <p:anim calcmode="lin" valueType="num">
                                      <p:cBhvr>
                                        <p:cTn id="3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4" end="4"/>
                                            </p:txEl>
                                          </p:spTgt>
                                        </p:tgtEl>
                                        <p:attrNameLst>
                                          <p:attrName>style.visibility</p:attrName>
                                        </p:attrNameLst>
                                      </p:cBhvr>
                                      <p:to>
                                        <p:strVal val="visible"/>
                                      </p:to>
                                    </p:set>
                                    <p:animEffect transition="in" filter="fade">
                                      <p:cBhvr>
                                        <p:cTn id="40" dur="1000"/>
                                        <p:tgtEl>
                                          <p:spTgt spid="4">
                                            <p:txEl>
                                              <p:pRg st="4" end="4"/>
                                            </p:txEl>
                                          </p:spTgt>
                                        </p:tgtEl>
                                      </p:cBhvr>
                                    </p:animEffect>
                                    <p:anim calcmode="lin" valueType="num">
                                      <p:cBhvr>
                                        <p:cTn id="4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Effect transition="in" filter="fade">
                                      <p:cBhvr>
                                        <p:cTn id="45" dur="1000"/>
                                        <p:tgtEl>
                                          <p:spTgt spid="4">
                                            <p:txEl>
                                              <p:pRg st="5" end="5"/>
                                            </p:txEl>
                                          </p:spTgt>
                                        </p:tgtEl>
                                      </p:cBhvr>
                                    </p:animEffect>
                                    <p:anim calcmode="lin" valueType="num">
                                      <p:cBhvr>
                                        <p:cTn id="4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fade">
                                      <p:cBhvr>
                                        <p:cTn id="50" dur="1000"/>
                                        <p:tgtEl>
                                          <p:spTgt spid="4">
                                            <p:txEl>
                                              <p:pRg st="6" end="6"/>
                                            </p:txEl>
                                          </p:spTgt>
                                        </p:tgtEl>
                                      </p:cBhvr>
                                    </p:animEffect>
                                    <p:anim calcmode="lin" valueType="num">
                                      <p:cBhvr>
                                        <p:cTn id="5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Effect transition="in" filter="fade">
                                      <p:cBhvr>
                                        <p:cTn id="55" dur="1000"/>
                                        <p:tgtEl>
                                          <p:spTgt spid="4">
                                            <p:txEl>
                                              <p:pRg st="7" end="7"/>
                                            </p:txEl>
                                          </p:spTgt>
                                        </p:tgtEl>
                                      </p:cBhvr>
                                    </p:animEffect>
                                    <p:anim calcmode="lin" valueType="num">
                                      <p:cBhvr>
                                        <p:cTn id="5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8" end="8"/>
                                            </p:txEl>
                                          </p:spTgt>
                                        </p:tgtEl>
                                        <p:attrNameLst>
                                          <p:attrName>style.visibility</p:attrName>
                                        </p:attrNameLst>
                                      </p:cBhvr>
                                      <p:to>
                                        <p:strVal val="visible"/>
                                      </p:to>
                                    </p:set>
                                    <p:animEffect transition="in" filter="fade">
                                      <p:cBhvr>
                                        <p:cTn id="60" dur="1000"/>
                                        <p:tgtEl>
                                          <p:spTgt spid="4">
                                            <p:txEl>
                                              <p:pRg st="8" end="8"/>
                                            </p:txEl>
                                          </p:spTgt>
                                        </p:tgtEl>
                                      </p:cBhvr>
                                    </p:animEffect>
                                    <p:anim calcmode="lin" valueType="num">
                                      <p:cBhvr>
                                        <p:cTn id="6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8" end="8"/>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4">
                                            <p:txEl>
                                              <p:pRg st="9" end="9"/>
                                            </p:txEl>
                                          </p:spTgt>
                                        </p:tgtEl>
                                        <p:attrNameLst>
                                          <p:attrName>style.visibility</p:attrName>
                                        </p:attrNameLst>
                                      </p:cBhvr>
                                      <p:to>
                                        <p:strVal val="visible"/>
                                      </p:to>
                                    </p:set>
                                    <p:animEffect transition="in" filter="fade">
                                      <p:cBhvr>
                                        <p:cTn id="65" dur="1000"/>
                                        <p:tgtEl>
                                          <p:spTgt spid="4">
                                            <p:txEl>
                                              <p:pRg st="9" end="9"/>
                                            </p:txEl>
                                          </p:spTgt>
                                        </p:tgtEl>
                                      </p:cBhvr>
                                    </p:animEffect>
                                    <p:anim calcmode="lin" valueType="num">
                                      <p:cBhvr>
                                        <p:cTn id="66"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9" end="9"/>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
                                            <p:txEl>
                                              <p:pRg st="10" end="10"/>
                                            </p:txEl>
                                          </p:spTgt>
                                        </p:tgtEl>
                                        <p:attrNameLst>
                                          <p:attrName>style.visibility</p:attrName>
                                        </p:attrNameLst>
                                      </p:cBhvr>
                                      <p:to>
                                        <p:strVal val="visible"/>
                                      </p:to>
                                    </p:set>
                                    <p:animEffect transition="in" filter="fade">
                                      <p:cBhvr>
                                        <p:cTn id="70" dur="1000"/>
                                        <p:tgtEl>
                                          <p:spTgt spid="4">
                                            <p:txEl>
                                              <p:pRg st="10" end="10"/>
                                            </p:txEl>
                                          </p:spTgt>
                                        </p:tgtEl>
                                      </p:cBhvr>
                                    </p:animEffect>
                                    <p:anim calcmode="lin" valueType="num">
                                      <p:cBhvr>
                                        <p:cTn id="7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4">
                                            <p:txEl>
                                              <p:pRg st="11" end="11"/>
                                            </p:txEl>
                                          </p:spTgt>
                                        </p:tgtEl>
                                        <p:attrNameLst>
                                          <p:attrName>style.visibility</p:attrName>
                                        </p:attrNameLst>
                                      </p:cBhvr>
                                      <p:to>
                                        <p:strVal val="visible"/>
                                      </p:to>
                                    </p:set>
                                    <p:animEffect transition="in" filter="fade">
                                      <p:cBhvr>
                                        <p:cTn id="75" dur="1000"/>
                                        <p:tgtEl>
                                          <p:spTgt spid="4">
                                            <p:txEl>
                                              <p:pRg st="11" end="11"/>
                                            </p:txEl>
                                          </p:spTgt>
                                        </p:tgtEl>
                                      </p:cBhvr>
                                    </p:animEffect>
                                    <p:anim calcmode="lin" valueType="num">
                                      <p:cBhvr>
                                        <p:cTn id="76"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4">
                                            <p:txEl>
                                              <p:pRg st="12" end="12"/>
                                            </p:txEl>
                                          </p:spTgt>
                                        </p:tgtEl>
                                        <p:attrNameLst>
                                          <p:attrName>style.visibility</p:attrName>
                                        </p:attrNameLst>
                                      </p:cBhvr>
                                      <p:to>
                                        <p:strVal val="visible"/>
                                      </p:to>
                                    </p:set>
                                    <p:animEffect transition="in" filter="fade">
                                      <p:cBhvr>
                                        <p:cTn id="80" dur="1000"/>
                                        <p:tgtEl>
                                          <p:spTgt spid="4">
                                            <p:txEl>
                                              <p:pRg st="12" end="12"/>
                                            </p:txEl>
                                          </p:spTgt>
                                        </p:tgtEl>
                                      </p:cBhvr>
                                    </p:animEffect>
                                    <p:anim calcmode="lin" valueType="num">
                                      <p:cBhvr>
                                        <p:cTn id="81"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82"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nodeType="clickEffect">
                                  <p:stCondLst>
                                    <p:cond delay="0"/>
                                  </p:stCondLst>
                                  <p:childTnLst>
                                    <p:set>
                                      <p:cBhvr>
                                        <p:cTn id="86" dur="1" fill="hold">
                                          <p:stCondLst>
                                            <p:cond delay="0"/>
                                          </p:stCondLst>
                                        </p:cTn>
                                        <p:tgtEl>
                                          <p:spTgt spid="4">
                                            <p:txEl>
                                              <p:pRg st="13" end="13"/>
                                            </p:txEl>
                                          </p:spTgt>
                                        </p:tgtEl>
                                        <p:attrNameLst>
                                          <p:attrName>style.visibility</p:attrName>
                                        </p:attrNameLst>
                                      </p:cBhvr>
                                      <p:to>
                                        <p:strVal val="visible"/>
                                      </p:to>
                                    </p:set>
                                    <p:animEffect transition="in" filter="fade">
                                      <p:cBhvr>
                                        <p:cTn id="87" dur="1000"/>
                                        <p:tgtEl>
                                          <p:spTgt spid="4">
                                            <p:txEl>
                                              <p:pRg st="13" end="13"/>
                                            </p:txEl>
                                          </p:spTgt>
                                        </p:tgtEl>
                                      </p:cBhvr>
                                    </p:animEffect>
                                    <p:anim calcmode="lin" valueType="num">
                                      <p:cBhvr>
                                        <p:cTn id="88"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89"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4">
                                            <p:txEl>
                                              <p:pRg st="14" end="14"/>
                                            </p:txEl>
                                          </p:spTgt>
                                        </p:tgtEl>
                                        <p:attrNameLst>
                                          <p:attrName>style.visibility</p:attrName>
                                        </p:attrNameLst>
                                      </p:cBhvr>
                                      <p:to>
                                        <p:strVal val="visible"/>
                                      </p:to>
                                    </p:set>
                                    <p:animEffect transition="in" filter="fade">
                                      <p:cBhvr>
                                        <p:cTn id="92" dur="1000"/>
                                        <p:tgtEl>
                                          <p:spTgt spid="4">
                                            <p:txEl>
                                              <p:pRg st="14" end="14"/>
                                            </p:txEl>
                                          </p:spTgt>
                                        </p:tgtEl>
                                      </p:cBhvr>
                                    </p:animEffect>
                                    <p:anim calcmode="lin" valueType="num">
                                      <p:cBhvr>
                                        <p:cTn id="93"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94"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Developing a Plan</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60288" y="518804"/>
            <a:ext cx="7301346" cy="5509200"/>
          </a:xfrm>
          <a:prstGeom prst="rect">
            <a:avLst/>
          </a:prstGeom>
          <a:noFill/>
        </p:spPr>
        <p:txBody>
          <a:bodyPr wrap="square" rtlCol="0">
            <a:spAutoFit/>
          </a:bodyPr>
          <a:lstStyle/>
          <a:p>
            <a:pPr lvl="1"/>
            <a:r>
              <a:rPr lang="en-US" sz="4400" dirty="0" smtClean="0"/>
              <a:t>Remember the PLAN should </a:t>
            </a:r>
            <a:r>
              <a:rPr lang="en-US" sz="4400" dirty="0"/>
              <a:t>focus on the area which you were </a:t>
            </a:r>
            <a:r>
              <a:rPr lang="en-US" sz="4400" dirty="0" smtClean="0"/>
              <a:t>identified</a:t>
            </a:r>
          </a:p>
          <a:p>
            <a:pPr marL="1143000" lvl="1" indent="-685800">
              <a:buFont typeface="Arial" panose="020B0604020202020204" pitchFamily="34" charset="0"/>
              <a:buChar char="•"/>
            </a:pPr>
            <a:r>
              <a:rPr lang="en-US" sz="4400" dirty="0"/>
              <a:t>Success Gap Rubric in Excel</a:t>
            </a:r>
          </a:p>
          <a:p>
            <a:pPr marL="1143000" lvl="1" indent="-685800">
              <a:buFont typeface="Arial" panose="020B0604020202020204" pitchFamily="34" charset="0"/>
              <a:buChar char="•"/>
            </a:pPr>
            <a:r>
              <a:rPr lang="en-US" sz="4400" dirty="0" smtClean="0"/>
              <a:t>CEIS Plan</a:t>
            </a:r>
          </a:p>
          <a:p>
            <a:pPr marL="1600200" lvl="2" indent="-685800">
              <a:buFont typeface="Arial" panose="020B0604020202020204" pitchFamily="34" charset="0"/>
              <a:buChar char="•"/>
            </a:pPr>
            <a:r>
              <a:rPr lang="en-US" sz="4400" dirty="0" smtClean="0"/>
              <a:t>Linking funds</a:t>
            </a:r>
          </a:p>
          <a:p>
            <a:pPr marL="685800" indent="-685800">
              <a:buFont typeface="Arial" panose="020B0604020202020204" pitchFamily="34" charset="0"/>
              <a:buChar char="•"/>
            </a:pPr>
            <a:endParaRPr lang="en-US" sz="4400" dirty="0"/>
          </a:p>
        </p:txBody>
      </p:sp>
    </p:spTree>
    <p:extLst>
      <p:ext uri="{BB962C8B-B14F-4D97-AF65-F5344CB8AC3E}">
        <p14:creationId xmlns:p14="http://schemas.microsoft.com/office/powerpoint/2010/main" val="132912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36765" y="406148"/>
            <a:ext cx="7372349" cy="6001643"/>
          </a:xfrm>
          <a:prstGeom prst="rect">
            <a:avLst/>
          </a:prstGeom>
        </p:spPr>
        <p:txBody>
          <a:bodyPr wrap="square">
            <a:spAutoFit/>
          </a:bodyPr>
          <a:lstStyle/>
          <a:p>
            <a:pPr algn="ctr"/>
            <a:r>
              <a:rPr lang="en-US" sz="1600" dirty="0">
                <a:latin typeface="Arial" panose="020B0604020202020204" pitchFamily="34" charset="0"/>
                <a:ea typeface="Calibri" panose="020F0502020204030204" pitchFamily="34" charset="0"/>
                <a:cs typeface="Arial" panose="020B0604020202020204" pitchFamily="34" charset="0"/>
              </a:rPr>
              <a:t>CEIS </a:t>
            </a:r>
            <a:r>
              <a:rPr lang="en-US" sz="1600" dirty="0" smtClean="0">
                <a:latin typeface="Arial" panose="020B0604020202020204" pitchFamily="34" charset="0"/>
                <a:ea typeface="Calibri" panose="020F0502020204030204" pitchFamily="34" charset="0"/>
                <a:cs typeface="Arial" panose="020B0604020202020204" pitchFamily="34" charset="0"/>
              </a:rPr>
              <a:t>Plan</a:t>
            </a:r>
            <a:endParaRPr lang="en-US" sz="1600" dirty="0">
              <a:latin typeface="Arial" panose="020B0604020202020204" pitchFamily="34" charset="0"/>
              <a:ea typeface="Calibri" panose="020F0502020204030204" pitchFamily="34" charset="0"/>
              <a:cs typeface="Arial" panose="020B0604020202020204" pitchFamily="34" charset="0"/>
            </a:endParaRPr>
          </a:p>
          <a:p>
            <a:pPr algn="ctr"/>
            <a:r>
              <a:rPr lang="en-US" sz="1600" dirty="0">
                <a:latin typeface="Arial" panose="020B0604020202020204" pitchFamily="34" charset="0"/>
                <a:ea typeface="Calibri" panose="020F0502020204030204" pitchFamily="34" charset="0"/>
                <a:cs typeface="Arial" panose="020B0604020202020204" pitchFamily="34" charset="0"/>
              </a:rPr>
              <a:t> </a:t>
            </a:r>
          </a:p>
          <a:p>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u="sng" dirty="0">
                <a:latin typeface="Arial" panose="020B0604020202020204" pitchFamily="34" charset="0"/>
                <a:ea typeface="Calibri" panose="020F0502020204030204" pitchFamily="34" charset="0"/>
                <a:cs typeface="Arial" panose="020B0604020202020204" pitchFamily="34" charset="0"/>
              </a:rPr>
              <a:t>Research based:</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dirty="0">
                <a:latin typeface="Arial" panose="020B0604020202020204" pitchFamily="34" charset="0"/>
                <a:ea typeface="Calibri" panose="020F0502020204030204" pitchFamily="34" charset="0"/>
                <a:cs typeface="Arial" panose="020B0604020202020204" pitchFamily="34" charset="0"/>
              </a:rPr>
              <a:t>What is the research base for the plan?</a:t>
            </a:r>
          </a:p>
          <a:p>
            <a:r>
              <a:rPr lang="en-US" sz="1600" dirty="0">
                <a:latin typeface="Arial" panose="020B0604020202020204" pitchFamily="34" charset="0"/>
                <a:ea typeface="Calibri" panose="020F0502020204030204" pitchFamily="34" charset="0"/>
                <a:cs typeface="Arial" panose="020B0604020202020204" pitchFamily="34" charset="0"/>
              </a:rPr>
              <a:t> </a:t>
            </a:r>
          </a:p>
          <a:p>
            <a:r>
              <a:rPr lang="en-US" sz="1600" dirty="0">
                <a:latin typeface="Arial" panose="020B0604020202020204" pitchFamily="34" charset="0"/>
                <a:ea typeface="Calibri" panose="020F0502020204030204" pitchFamily="34" charset="0"/>
                <a:cs typeface="Arial" panose="020B0604020202020204" pitchFamily="34" charset="0"/>
              </a:rPr>
              <a:t> </a:t>
            </a:r>
            <a:r>
              <a:rPr lang="en-US" sz="1600" u="sng" dirty="0" smtClean="0">
                <a:latin typeface="Arial" panose="020B0604020202020204" pitchFamily="34" charset="0"/>
                <a:ea typeface="Calibri" panose="020F0502020204030204" pitchFamily="34" charset="0"/>
                <a:cs typeface="Arial" panose="020B0604020202020204" pitchFamily="34" charset="0"/>
              </a:rPr>
              <a:t>Program </a:t>
            </a:r>
            <a:r>
              <a:rPr lang="en-US" sz="1600" u="sng" dirty="0">
                <a:latin typeface="Arial" panose="020B0604020202020204" pitchFamily="34" charset="0"/>
                <a:ea typeface="Calibri" panose="020F0502020204030204" pitchFamily="34" charset="0"/>
                <a:cs typeface="Arial" panose="020B0604020202020204" pitchFamily="34" charset="0"/>
              </a:rPr>
              <a:t>Description:</a:t>
            </a:r>
            <a:endParaRPr lang="en-US"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ea typeface="Calibri" panose="020F0502020204030204" pitchFamily="34" charset="0"/>
                <a:cs typeface="Arial" panose="020B0604020202020204" pitchFamily="34" charset="0"/>
              </a:rPr>
              <a:t>How does the plan address at-risk students in the district, particularly those groups that were significantly over-represented in the special education population?</a:t>
            </a:r>
          </a:p>
          <a:p>
            <a:pPr marL="285750" indent="-285750">
              <a:buFont typeface="Arial" panose="020B0604020202020204" pitchFamily="34" charset="0"/>
              <a:buChar char="•"/>
            </a:pPr>
            <a:r>
              <a:rPr lang="en-US" sz="1600" dirty="0">
                <a:latin typeface="Arial" panose="020B0604020202020204" pitchFamily="34" charset="0"/>
                <a:ea typeface="Calibri" panose="020F0502020204030204" pitchFamily="34" charset="0"/>
                <a:cs typeface="Arial" panose="020B0604020202020204" pitchFamily="34" charset="0"/>
              </a:rPr>
              <a:t>How many students are being served?</a:t>
            </a:r>
          </a:p>
          <a:p>
            <a:pPr marL="285750" indent="-285750">
              <a:buFont typeface="Arial" panose="020B0604020202020204" pitchFamily="34" charset="0"/>
              <a:buChar char="•"/>
            </a:pPr>
            <a:r>
              <a:rPr lang="en-US" sz="1600" dirty="0">
                <a:latin typeface="Arial" panose="020B0604020202020204" pitchFamily="34" charset="0"/>
                <a:ea typeface="Calibri" panose="020F0502020204030204" pitchFamily="34" charset="0"/>
                <a:cs typeface="Arial" panose="020B0604020202020204" pitchFamily="34" charset="0"/>
              </a:rPr>
              <a:t>What amount of time do these students spend in the program daily/weekly?</a:t>
            </a:r>
          </a:p>
          <a:p>
            <a:pPr marL="285750" indent="-285750">
              <a:buFont typeface="Arial" panose="020B0604020202020204" pitchFamily="34" charset="0"/>
              <a:buChar char="•"/>
            </a:pPr>
            <a:r>
              <a:rPr lang="en-US" sz="1600" dirty="0">
                <a:latin typeface="Arial" panose="020B0604020202020204" pitchFamily="34" charset="0"/>
                <a:ea typeface="Calibri" panose="020F0502020204030204" pitchFamily="34" charset="0"/>
                <a:cs typeface="Arial" panose="020B0604020202020204" pitchFamily="34" charset="0"/>
              </a:rPr>
              <a:t>What are the materials used?</a:t>
            </a:r>
          </a:p>
          <a:p>
            <a:pPr marL="285750" indent="-285750">
              <a:buFont typeface="Arial" panose="020B0604020202020204" pitchFamily="34" charset="0"/>
              <a:buChar char="•"/>
            </a:pPr>
            <a:r>
              <a:rPr lang="en-US" sz="1600" dirty="0">
                <a:latin typeface="Arial" panose="020B0604020202020204" pitchFamily="34" charset="0"/>
                <a:ea typeface="Calibri" panose="020F0502020204030204" pitchFamily="34" charset="0"/>
                <a:cs typeface="Arial" panose="020B0604020202020204" pitchFamily="34" charset="0"/>
              </a:rPr>
              <a:t>If funds are being used for purposes other than direct student services, please provide an explanation.</a:t>
            </a:r>
          </a:p>
          <a:p>
            <a:r>
              <a:rPr lang="en-US" sz="1600" dirty="0">
                <a:latin typeface="Arial" panose="020B0604020202020204" pitchFamily="34" charset="0"/>
                <a:ea typeface="Calibri" panose="020F0502020204030204" pitchFamily="34" charset="0"/>
                <a:cs typeface="Arial" panose="020B0604020202020204" pitchFamily="34" charset="0"/>
              </a:rPr>
              <a:t>  </a:t>
            </a:r>
          </a:p>
          <a:p>
            <a:r>
              <a:rPr lang="en-US" sz="1600" u="sng" dirty="0">
                <a:latin typeface="Arial" panose="020B0604020202020204" pitchFamily="34" charset="0"/>
                <a:ea typeface="Calibri" panose="020F0502020204030204" pitchFamily="34" charset="0"/>
                <a:cs typeface="Arial" panose="020B0604020202020204" pitchFamily="34" charset="0"/>
              </a:rPr>
              <a:t>Program Evaluation:</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dirty="0">
                <a:latin typeface="Arial" panose="020B0604020202020204" pitchFamily="34" charset="0"/>
                <a:ea typeface="Calibri" panose="020F0502020204030204" pitchFamily="34" charset="0"/>
                <a:cs typeface="Arial" panose="020B0604020202020204" pitchFamily="34" charset="0"/>
              </a:rPr>
              <a:t>What tool is being used to measure progress?</a:t>
            </a:r>
          </a:p>
          <a:p>
            <a:r>
              <a:rPr lang="en-US" sz="1600" dirty="0">
                <a:latin typeface="Arial" panose="020B0604020202020204" pitchFamily="34" charset="0"/>
                <a:ea typeface="Calibri" panose="020F0502020204030204" pitchFamily="34" charset="0"/>
                <a:cs typeface="Arial" panose="020B0604020202020204" pitchFamily="34" charset="0"/>
              </a:rPr>
              <a:t> </a:t>
            </a:r>
          </a:p>
          <a:p>
            <a:r>
              <a:rPr lang="en-US" sz="1600" dirty="0">
                <a:latin typeface="Arial" panose="020B0604020202020204" pitchFamily="34" charset="0"/>
                <a:ea typeface="Calibri" panose="020F0502020204030204" pitchFamily="34" charset="0"/>
                <a:cs typeface="Arial" panose="020B0604020202020204" pitchFamily="34" charset="0"/>
              </a:rPr>
              <a:t>  </a:t>
            </a:r>
          </a:p>
          <a:p>
            <a:r>
              <a:rPr lang="en-US" sz="1600" u="sng" dirty="0">
                <a:latin typeface="Arial" panose="020B0604020202020204" pitchFamily="34" charset="0"/>
                <a:ea typeface="Calibri" panose="020F0502020204030204" pitchFamily="34" charset="0"/>
                <a:cs typeface="Arial" panose="020B0604020202020204" pitchFamily="34" charset="0"/>
              </a:rPr>
              <a:t>Plan Development:</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dirty="0">
                <a:latin typeface="Arial" panose="020B0604020202020204" pitchFamily="34" charset="0"/>
                <a:ea typeface="Calibri" panose="020F0502020204030204" pitchFamily="34" charset="0"/>
                <a:cs typeface="Arial" panose="020B0604020202020204" pitchFamily="34" charset="0"/>
              </a:rPr>
              <a:t>What changes (if applicable) are needed to plan/program based on data results</a:t>
            </a:r>
            <a:r>
              <a:rPr lang="en-US" sz="1600" dirty="0" smtClean="0">
                <a:latin typeface="Arial" panose="020B0604020202020204" pitchFamily="34" charset="0"/>
                <a:ea typeface="Calibri" panose="020F0502020204030204" pitchFamily="34" charset="0"/>
                <a:cs typeface="Arial" panose="020B0604020202020204" pitchFamily="34" charset="0"/>
              </a:rPr>
              <a:t>?</a:t>
            </a:r>
            <a:r>
              <a:rPr lang="en-US" sz="1600" dirty="0">
                <a:latin typeface="Arial" panose="020B0604020202020204" pitchFamily="34" charset="0"/>
                <a:ea typeface="Calibri" panose="020F0502020204030204" pitchFamily="34" charset="0"/>
                <a:cs typeface="Arial" panose="020B0604020202020204" pitchFamily="34" charset="0"/>
              </a:rPr>
              <a:t> </a:t>
            </a:r>
            <a:endParaRPr lang="en-US" sz="1600" dirty="0" smtClean="0">
              <a:latin typeface="Arial" panose="020B0604020202020204" pitchFamily="34" charset="0"/>
              <a:ea typeface="Calibri" panose="020F0502020204030204" pitchFamily="34" charset="0"/>
              <a:cs typeface="Arial" panose="020B0604020202020204" pitchFamily="34" charset="0"/>
            </a:endParaRPr>
          </a:p>
          <a:p>
            <a:endParaRPr lang="en-US" sz="1600" dirty="0">
              <a:latin typeface="Arial" panose="020B0604020202020204" pitchFamily="34" charset="0"/>
              <a:ea typeface="Calibri" panose="020F0502020204030204" pitchFamily="34" charset="0"/>
              <a:cs typeface="Arial" panose="020B0604020202020204" pitchFamily="34" charset="0"/>
            </a:endParaRPr>
          </a:p>
        </p:txBody>
      </p:sp>
      <p:sp>
        <p:nvSpPr>
          <p:cNvPr id="8"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Current CEIS Plan</a:t>
            </a:r>
            <a:endParaRPr lang="en-US" sz="5400" dirty="0"/>
          </a:p>
        </p:txBody>
      </p:sp>
      <p:sp>
        <p:nvSpPr>
          <p:cNvPr id="9" name="Rounded Rectangle 8"/>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84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Team Planning Time</a:t>
            </a:r>
            <a:endParaRPr lang="en-US" sz="5400" dirty="0"/>
          </a:p>
        </p:txBody>
      </p:sp>
      <p:sp>
        <p:nvSpPr>
          <p:cNvPr id="9" name="Rounded Rectangle 8"/>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64323" y="1905391"/>
            <a:ext cx="6695755" cy="3785652"/>
          </a:xfrm>
          <a:prstGeom prst="rect">
            <a:avLst/>
          </a:prstGeom>
        </p:spPr>
        <p:txBody>
          <a:bodyPr wrap="square">
            <a:spAutoFit/>
          </a:bodyPr>
          <a:lstStyle/>
          <a:p>
            <a:pPr algn="ctr"/>
            <a:r>
              <a:rPr lang="en-US" sz="4000" b="1" dirty="0" smtClean="0">
                <a:latin typeface="Cambria" panose="02040503050406030204" pitchFamily="18" charset="0"/>
                <a:ea typeface="MS Mincho"/>
                <a:cs typeface="Times New Roman" panose="02020603050405020304" pitchFamily="18" charset="0"/>
              </a:rPr>
              <a:t>Addressing </a:t>
            </a:r>
            <a:r>
              <a:rPr lang="en-US" sz="4000" b="1" dirty="0">
                <a:latin typeface="Cambria" panose="02040503050406030204" pitchFamily="18" charset="0"/>
                <a:ea typeface="MS Mincho"/>
                <a:cs typeface="Times New Roman" panose="02020603050405020304" pitchFamily="18" charset="0"/>
              </a:rPr>
              <a:t>root </a:t>
            </a:r>
            <a:r>
              <a:rPr lang="en-US" sz="4000" b="1" dirty="0" smtClean="0">
                <a:latin typeface="Cambria" panose="02040503050406030204" pitchFamily="18" charset="0"/>
                <a:ea typeface="MS Mincho"/>
                <a:cs typeface="Times New Roman" panose="02020603050405020304" pitchFamily="18" charset="0"/>
              </a:rPr>
              <a:t>causes</a:t>
            </a:r>
          </a:p>
          <a:p>
            <a:pPr algn="ctr"/>
            <a:r>
              <a:rPr lang="en-US" sz="4000" b="1" dirty="0" smtClean="0">
                <a:latin typeface="Cambria" panose="02040503050406030204" pitchFamily="18" charset="0"/>
                <a:ea typeface="MS Mincho"/>
                <a:cs typeface="Times New Roman" panose="02020603050405020304" pitchFamily="18" charset="0"/>
              </a:rPr>
              <a:t> </a:t>
            </a:r>
            <a:endParaRPr lang="en-US" sz="4000" b="1" dirty="0">
              <a:latin typeface="Cambria" panose="02040503050406030204" pitchFamily="18" charset="0"/>
              <a:ea typeface="MS Mincho"/>
              <a:cs typeface="Times New Roman" panose="02020603050405020304" pitchFamily="18" charset="0"/>
            </a:endParaRPr>
          </a:p>
          <a:p>
            <a:pPr algn="ctr"/>
            <a:r>
              <a:rPr lang="en-US" sz="4000" b="1" dirty="0">
                <a:latin typeface="Cambria" panose="02040503050406030204" pitchFamily="18" charset="0"/>
                <a:ea typeface="MS Mincho"/>
                <a:cs typeface="Times New Roman" panose="02020603050405020304" pitchFamily="18" charset="0"/>
              </a:rPr>
              <a:t>M</a:t>
            </a:r>
            <a:r>
              <a:rPr lang="en-US" sz="4000" b="1" dirty="0" smtClean="0">
                <a:latin typeface="Cambria" panose="02040503050406030204" pitchFamily="18" charset="0"/>
                <a:ea typeface="MS Mincho"/>
                <a:cs typeface="Times New Roman" panose="02020603050405020304" pitchFamily="18" charset="0"/>
              </a:rPr>
              <a:t>aking </a:t>
            </a:r>
            <a:r>
              <a:rPr lang="en-US" sz="4000" b="1" dirty="0">
                <a:latin typeface="Cambria" panose="02040503050406030204" pitchFamily="18" charset="0"/>
                <a:ea typeface="MS Mincho"/>
                <a:cs typeface="Times New Roman" panose="02020603050405020304" pitchFamily="18" charset="0"/>
              </a:rPr>
              <a:t>specific </a:t>
            </a:r>
            <a:r>
              <a:rPr lang="en-US" sz="4000" b="1" dirty="0" smtClean="0">
                <a:latin typeface="Cambria" panose="02040503050406030204" pitchFamily="18" charset="0"/>
                <a:ea typeface="MS Mincho"/>
                <a:cs typeface="Times New Roman" panose="02020603050405020304" pitchFamily="18" charset="0"/>
              </a:rPr>
              <a:t>plans</a:t>
            </a:r>
          </a:p>
          <a:p>
            <a:pPr algn="ctr"/>
            <a:endParaRPr lang="en-US" sz="4000" b="1" dirty="0">
              <a:latin typeface="Cambria" panose="02040503050406030204" pitchFamily="18" charset="0"/>
              <a:cs typeface="Times New Roman" panose="02020603050405020304" pitchFamily="18" charset="0"/>
            </a:endParaRPr>
          </a:p>
          <a:p>
            <a:pPr algn="ctr"/>
            <a:r>
              <a:rPr lang="en-US" sz="4000" b="1" dirty="0" smtClean="0">
                <a:latin typeface="Cambria" panose="02040503050406030204" pitchFamily="18" charset="0"/>
                <a:cs typeface="Times New Roman" panose="02020603050405020304" pitchFamily="18" charset="0"/>
              </a:rPr>
              <a:t>Tied to the area of identification</a:t>
            </a:r>
            <a:endParaRPr lang="en-US" sz="4000" b="1" dirty="0"/>
          </a:p>
        </p:txBody>
      </p:sp>
    </p:spTree>
    <p:extLst>
      <p:ext uri="{BB962C8B-B14F-4D97-AF65-F5344CB8AC3E}">
        <p14:creationId xmlns:p14="http://schemas.microsoft.com/office/powerpoint/2010/main" val="62267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310" y="3334215"/>
            <a:ext cx="4910485" cy="3025697"/>
          </a:xfrm>
          <a:prstGeom prst="rect">
            <a:avLst/>
          </a:prstGeom>
          <a:effectLst>
            <a:outerShdw algn="ctr" rotWithShape="0">
              <a:srgbClr val="000000">
                <a:alpha val="43137"/>
              </a:srgbClr>
            </a:outerShdw>
          </a:effec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069" y="165874"/>
            <a:ext cx="3835774" cy="3434576"/>
          </a:xfrm>
          <a:prstGeom prst="rect">
            <a:avLst/>
          </a:prstGeom>
        </p:spPr>
      </p:pic>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solidFill>
                  <a:schemeClr val="bg1"/>
                </a:solidFill>
              </a:rPr>
              <a:t>How Deep </a:t>
            </a:r>
            <a:br>
              <a:rPr lang="en-US" sz="5400" dirty="0" smtClean="0">
                <a:solidFill>
                  <a:schemeClr val="bg1"/>
                </a:solidFill>
              </a:rPr>
            </a:br>
            <a:r>
              <a:rPr lang="en-US" sz="5400" dirty="0" smtClean="0">
                <a:solidFill>
                  <a:schemeClr val="bg1"/>
                </a:solidFill>
              </a:rPr>
              <a:t>Do Your </a:t>
            </a:r>
            <a:br>
              <a:rPr lang="en-US" sz="5400" dirty="0" smtClean="0">
                <a:solidFill>
                  <a:schemeClr val="bg1"/>
                </a:solidFill>
              </a:rPr>
            </a:br>
            <a:r>
              <a:rPr lang="en-US" sz="5400" dirty="0" smtClean="0">
                <a:solidFill>
                  <a:schemeClr val="bg1"/>
                </a:solidFill>
              </a:rPr>
              <a:t>Roots Go?</a:t>
            </a: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sz="2000" dirty="0">
                <a:solidFill>
                  <a:schemeClr val="bg1"/>
                </a:solidFill>
              </a:rPr>
              <a:t>Disproportionality Institute</a:t>
            </a:r>
            <a:br>
              <a:rPr lang="en-US" sz="2000" dirty="0">
                <a:solidFill>
                  <a:schemeClr val="bg1"/>
                </a:solidFill>
              </a:rPr>
            </a:br>
            <a:r>
              <a:rPr lang="en-US" sz="2000" dirty="0">
                <a:solidFill>
                  <a:schemeClr val="bg1"/>
                </a:solidFill>
              </a:rPr>
              <a:t>March 8-9, 2017</a:t>
            </a:r>
            <a:br>
              <a:rPr lang="en-US" sz="2000" dirty="0">
                <a:solidFill>
                  <a:schemeClr val="bg1"/>
                </a:solidFill>
              </a:rPr>
            </a:br>
            <a:r>
              <a:rPr lang="en-US" sz="2000" dirty="0">
                <a:solidFill>
                  <a:schemeClr val="bg1"/>
                </a:solidFill>
              </a:rPr>
              <a:t>Little Rock, </a:t>
            </a:r>
            <a:r>
              <a:rPr lang="en-US" sz="2000" dirty="0" smtClean="0">
                <a:solidFill>
                  <a:schemeClr val="bg1"/>
                </a:solidFill>
              </a:rPr>
              <a:t>Arkansas</a:t>
            </a:r>
            <a:endParaRPr lang="en-US" dirty="0">
              <a:solidFill>
                <a:schemeClr val="bg1"/>
              </a:solidFill>
            </a:endParaRPr>
          </a:p>
        </p:txBody>
      </p:sp>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5"/>
          <a:stretch>
            <a:fillRect/>
          </a:stretch>
        </p:blipFill>
        <p:spPr>
          <a:xfrm>
            <a:off x="3924442" y="579863"/>
            <a:ext cx="3409950" cy="3695700"/>
          </a:xfrm>
          <a:prstGeom prst="rect">
            <a:avLst/>
          </a:prstGeom>
        </p:spPr>
      </p:pic>
    </p:spTree>
    <p:extLst>
      <p:ext uri="{BB962C8B-B14F-4D97-AF65-F5344CB8AC3E}">
        <p14:creationId xmlns:p14="http://schemas.microsoft.com/office/powerpoint/2010/main" val="1390537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Team Report Out…</a:t>
            </a:r>
            <a:endParaRPr lang="en-US" sz="5400" dirty="0"/>
          </a:p>
        </p:txBody>
      </p:sp>
      <p:sp>
        <p:nvSpPr>
          <p:cNvPr id="9" name="Rounded Rectangle 8"/>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129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Disproportionality: Annual Performance Report  vs CEIS New Regulations</a:t>
            </a:r>
            <a:endParaRPr lang="en-US" sz="4400" dirty="0"/>
          </a:p>
        </p:txBody>
      </p:sp>
      <p:sp>
        <p:nvSpPr>
          <p:cNvPr id="5" name="Rounded Rectangle 4"/>
          <p:cNvSpPr/>
          <p:nvPr/>
        </p:nvSpPr>
        <p:spPr>
          <a:xfrm>
            <a:off x="7703685" y="586832"/>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aphicFrame>
        <p:nvGraphicFramePr>
          <p:cNvPr id="7" name="Table 6"/>
          <p:cNvGraphicFramePr>
            <a:graphicFrameLocks noGrp="1"/>
          </p:cNvGraphicFramePr>
          <p:nvPr>
            <p:extLst>
              <p:ext uri="{D42A27DB-BD31-4B8C-83A1-F6EECF244321}">
                <p14:modId xmlns:p14="http://schemas.microsoft.com/office/powerpoint/2010/main" val="26748727"/>
              </p:ext>
            </p:extLst>
          </p:nvPr>
        </p:nvGraphicFramePr>
        <p:xfrm>
          <a:off x="0" y="474576"/>
          <a:ext cx="7561634" cy="6004560"/>
        </p:xfrm>
        <a:graphic>
          <a:graphicData uri="http://schemas.openxmlformats.org/drawingml/2006/table">
            <a:tbl>
              <a:tblPr firstRow="1" bandRow="1">
                <a:tableStyleId>{5C22544A-7EE6-4342-B048-85BDC9FD1C3A}</a:tableStyleId>
              </a:tblPr>
              <a:tblGrid>
                <a:gridCol w="3780817">
                  <a:extLst>
                    <a:ext uri="{9D8B030D-6E8A-4147-A177-3AD203B41FA5}">
                      <a16:colId xmlns:a16="http://schemas.microsoft.com/office/drawing/2014/main" val="2934393711"/>
                    </a:ext>
                  </a:extLst>
                </a:gridCol>
                <a:gridCol w="3780817">
                  <a:extLst>
                    <a:ext uri="{9D8B030D-6E8A-4147-A177-3AD203B41FA5}">
                      <a16:colId xmlns:a16="http://schemas.microsoft.com/office/drawing/2014/main" val="4139058263"/>
                    </a:ext>
                  </a:extLst>
                </a:gridCol>
              </a:tblGrid>
              <a:tr h="370840">
                <a:tc>
                  <a:txBody>
                    <a:bodyPr/>
                    <a:lstStyle/>
                    <a:p>
                      <a:pPr algn="ctr"/>
                      <a:r>
                        <a:rPr lang="en-US" sz="1600" dirty="0" smtClean="0"/>
                        <a:t>Disproportionality in the </a:t>
                      </a:r>
                    </a:p>
                    <a:p>
                      <a:pPr algn="ctr"/>
                      <a:r>
                        <a:rPr lang="en-US" sz="1600" dirty="0" smtClean="0"/>
                        <a:t>Annual Performance Report</a:t>
                      </a:r>
                      <a:endParaRPr lang="en-US" sz="1600" dirty="0"/>
                    </a:p>
                  </a:txBody>
                  <a:tcPr/>
                </a:tc>
                <a:tc>
                  <a:txBody>
                    <a:bodyPr/>
                    <a:lstStyle/>
                    <a:p>
                      <a:pPr algn="ctr"/>
                      <a:r>
                        <a:rPr lang="en-US" sz="1600" dirty="0" smtClean="0"/>
                        <a:t>New Regulations: </a:t>
                      </a:r>
                    </a:p>
                    <a:p>
                      <a:pPr algn="ctr"/>
                      <a:r>
                        <a:rPr lang="en-US" sz="1600" dirty="0" smtClean="0"/>
                        <a:t>Coordinated Early Intervening Services</a:t>
                      </a:r>
                      <a:endParaRPr lang="en-US" sz="1600" dirty="0"/>
                    </a:p>
                  </a:txBody>
                  <a:tcPr/>
                </a:tc>
                <a:extLst>
                  <a:ext uri="{0D108BD9-81ED-4DB2-BD59-A6C34878D82A}">
                    <a16:rowId xmlns:a16="http://schemas.microsoft.com/office/drawing/2014/main" val="2135785083"/>
                  </a:ext>
                </a:extLst>
              </a:tr>
              <a:tr h="370840">
                <a:tc>
                  <a:txBody>
                    <a:bodyPr/>
                    <a:lstStyle/>
                    <a:p>
                      <a:pPr algn="l"/>
                      <a:r>
                        <a:rPr lang="en-US" sz="1600" dirty="0" smtClean="0"/>
                        <a:t>Indicator 4A: OSS/Expulsion &gt; </a:t>
                      </a:r>
                      <a:r>
                        <a:rPr lang="en-US" sz="1600" baseline="0" dirty="0" smtClean="0"/>
                        <a:t>10 days – SE vs GE. Allowable Difference 1.36 percentage points</a:t>
                      </a:r>
                      <a:endParaRPr lang="en-US" sz="1600" dirty="0"/>
                    </a:p>
                  </a:txBody>
                  <a:tcPr/>
                </a:tc>
                <a:tc>
                  <a:txBody>
                    <a:bodyPr/>
                    <a:lstStyle/>
                    <a:p>
                      <a:pPr algn="ctr"/>
                      <a:endParaRPr lang="en-US" sz="1600" dirty="0"/>
                    </a:p>
                  </a:txBody>
                  <a:tcPr/>
                </a:tc>
                <a:extLst>
                  <a:ext uri="{0D108BD9-81ED-4DB2-BD59-A6C34878D82A}">
                    <a16:rowId xmlns:a16="http://schemas.microsoft.com/office/drawing/2014/main" val="40467474"/>
                  </a:ext>
                </a:extLst>
              </a:tr>
              <a:tr h="370840">
                <a:tc>
                  <a:txBody>
                    <a:bodyPr/>
                    <a:lstStyle/>
                    <a:p>
                      <a:pPr algn="l"/>
                      <a:r>
                        <a:rPr lang="en-US" sz="1600" dirty="0" smtClean="0"/>
                        <a:t>Indicator 4B: OSS/Expulsion &gt;</a:t>
                      </a:r>
                      <a:r>
                        <a:rPr lang="en-US" sz="1600" baseline="0" dirty="0" smtClean="0"/>
                        <a:t> 10 days by race. Specific Race in SE compared to ALL races in GE. Allowable Difference 4 percentage points</a:t>
                      </a:r>
                      <a:endParaRPr lang="en-US" sz="1600" dirty="0"/>
                    </a:p>
                  </a:txBody>
                  <a:tcPr/>
                </a:tc>
                <a:tc>
                  <a:txBody>
                    <a:bodyPr/>
                    <a:lstStyle/>
                    <a:p>
                      <a:pPr algn="ctr"/>
                      <a:endParaRPr lang="en-US" sz="1600" dirty="0"/>
                    </a:p>
                  </a:txBody>
                  <a:tcPr/>
                </a:tc>
                <a:extLst>
                  <a:ext uri="{0D108BD9-81ED-4DB2-BD59-A6C34878D82A}">
                    <a16:rowId xmlns:a16="http://schemas.microsoft.com/office/drawing/2014/main" val="3293325106"/>
                  </a:ext>
                </a:extLst>
              </a:tr>
              <a:tr h="370840">
                <a:tc>
                  <a:txBody>
                    <a:bodyPr/>
                    <a:lstStyle/>
                    <a:p>
                      <a:pPr algn="l"/>
                      <a:endParaRPr lang="en-US" sz="1600" dirty="0"/>
                    </a:p>
                  </a:txBody>
                  <a:tcPr/>
                </a:tc>
                <a:tc>
                  <a:txBody>
                    <a:bodyPr/>
                    <a:lstStyle/>
                    <a:p>
                      <a:pPr algn="l"/>
                      <a:r>
                        <a:rPr lang="en-US" sz="1600" dirty="0" smtClean="0"/>
                        <a:t>Discipline:</a:t>
                      </a:r>
                      <a:r>
                        <a:rPr lang="en-US" sz="1600" baseline="0" dirty="0" smtClean="0"/>
                        <a:t> </a:t>
                      </a:r>
                    </a:p>
                    <a:p>
                      <a:pPr algn="l"/>
                      <a:r>
                        <a:rPr lang="en-US" sz="1600" baseline="0" dirty="0" smtClean="0"/>
                        <a:t>OSS &gt; 10 days by race</a:t>
                      </a:r>
                    </a:p>
                    <a:p>
                      <a:pPr algn="l"/>
                      <a:r>
                        <a:rPr lang="en-US" sz="1600" baseline="0" dirty="0" smtClean="0"/>
                        <a:t>OSS ≤ 10 days by race</a:t>
                      </a:r>
                    </a:p>
                    <a:p>
                      <a:pPr algn="l"/>
                      <a:r>
                        <a:rPr lang="en-US" sz="1600" baseline="0" dirty="0" smtClean="0"/>
                        <a:t>ISS &gt; 10 days by race</a:t>
                      </a:r>
                    </a:p>
                    <a:p>
                      <a:pPr algn="l"/>
                      <a:r>
                        <a:rPr lang="en-US" sz="1600" baseline="0" dirty="0" smtClean="0"/>
                        <a:t>ISS ≤ 10 days by race</a:t>
                      </a:r>
                    </a:p>
                    <a:p>
                      <a:pPr algn="l"/>
                      <a:r>
                        <a:rPr lang="en-US" sz="1600" baseline="0" dirty="0" smtClean="0"/>
                        <a:t>Total removals by race</a:t>
                      </a:r>
                      <a:endParaRPr lang="en-US" sz="1600" dirty="0"/>
                    </a:p>
                  </a:txBody>
                  <a:tcPr/>
                </a:tc>
                <a:extLst>
                  <a:ext uri="{0D108BD9-81ED-4DB2-BD59-A6C34878D82A}">
                    <a16:rowId xmlns:a16="http://schemas.microsoft.com/office/drawing/2014/main" val="2216858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Indicator 9: Identification - </a:t>
                      </a:r>
                      <a:r>
                        <a:rPr lang="en-US" sz="1600" dirty="0" smtClean="0"/>
                        <a:t>Student</a:t>
                      </a:r>
                      <a:r>
                        <a:rPr lang="en-US" sz="1600" baseline="0" dirty="0" smtClean="0"/>
                        <a:t> with a Disability. Allowable Difference RR &lt;4.01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Identification:  Student</a:t>
                      </a:r>
                      <a:r>
                        <a:rPr lang="en-US" sz="1600" baseline="0" dirty="0" smtClean="0"/>
                        <a:t> with a Disability</a:t>
                      </a:r>
                      <a:endParaRPr lang="en-US" sz="1600" dirty="0"/>
                    </a:p>
                  </a:txBody>
                  <a:tcPr/>
                </a:tc>
                <a:extLst>
                  <a:ext uri="{0D108BD9-81ED-4DB2-BD59-A6C34878D82A}">
                    <a16:rowId xmlns:a16="http://schemas.microsoft.com/office/drawing/2014/main" val="3445189335"/>
                  </a:ext>
                </a:extLst>
              </a:tr>
              <a:tr h="370840">
                <a:tc>
                  <a:txBody>
                    <a:bodyPr/>
                    <a:lstStyle/>
                    <a:p>
                      <a:pPr algn="l"/>
                      <a:r>
                        <a:rPr lang="en-US" sz="1600" dirty="0" smtClean="0"/>
                        <a:t>Indicator 10: Identification: </a:t>
                      </a:r>
                      <a:r>
                        <a:rPr lang="en-US" sz="1600" baseline="0" dirty="0" smtClean="0"/>
                        <a:t>Disability Category. </a:t>
                      </a:r>
                      <a:r>
                        <a:rPr lang="en-US" sz="1600" baseline="0" dirty="0" smtClean="0"/>
                        <a:t>Allowable Difference RR &lt;4.01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Identification: </a:t>
                      </a:r>
                      <a:r>
                        <a:rPr lang="en-US" sz="1600" baseline="0" dirty="0" smtClean="0"/>
                        <a:t>Disability Category</a:t>
                      </a:r>
                      <a:endParaRPr lang="en-US"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4063695979"/>
                  </a:ext>
                </a:extLst>
              </a:tr>
              <a:tr h="370840">
                <a:tc>
                  <a:txBody>
                    <a:bodyPr/>
                    <a:lstStyle/>
                    <a:p>
                      <a:pPr algn="l"/>
                      <a:r>
                        <a:rPr lang="en-US" sz="1600" dirty="0" smtClean="0"/>
                        <a:t>Not Applicable</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Least Restrictive</a:t>
                      </a:r>
                      <a:r>
                        <a:rPr lang="en-US" sz="1600" baseline="0" dirty="0" smtClean="0"/>
                        <a:t> Environment: &lt; 40 of the day in the regular classroom and separate School</a:t>
                      </a:r>
                      <a:endParaRPr lang="en-US" sz="1600" dirty="0"/>
                    </a:p>
                  </a:txBody>
                  <a:tcPr/>
                </a:tc>
                <a:extLst>
                  <a:ext uri="{0D108BD9-81ED-4DB2-BD59-A6C34878D82A}">
                    <a16:rowId xmlns:a16="http://schemas.microsoft.com/office/drawing/2014/main" val="2548272716"/>
                  </a:ext>
                </a:extLst>
              </a:tr>
            </a:tbl>
          </a:graphicData>
        </a:graphic>
      </p:graphicFrame>
    </p:spTree>
    <p:extLst>
      <p:ext uri="{BB962C8B-B14F-4D97-AF65-F5344CB8AC3E}">
        <p14:creationId xmlns:p14="http://schemas.microsoft.com/office/powerpoint/2010/main" val="28889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New Disproportionality Regulations</a:t>
            </a:r>
            <a:endParaRPr lang="en-US" sz="4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 name="TextBox 2"/>
          <p:cNvSpPr txBox="1"/>
          <p:nvPr/>
        </p:nvSpPr>
        <p:spPr>
          <a:xfrm>
            <a:off x="156841" y="1468583"/>
            <a:ext cx="7312252" cy="3908762"/>
          </a:xfrm>
          <a:prstGeom prst="rect">
            <a:avLst/>
          </a:prstGeom>
          <a:noFill/>
        </p:spPr>
        <p:txBody>
          <a:bodyPr wrap="square" rtlCol="0">
            <a:spAutoFit/>
          </a:bodyPr>
          <a:lstStyle/>
          <a:p>
            <a:r>
              <a:rPr lang="en-US" sz="2800" dirty="0" smtClean="0"/>
              <a:t>Disproportionality exists when students in a racial or ethnic group are more likely to be </a:t>
            </a:r>
          </a:p>
          <a:p>
            <a:pPr marL="800100" lvl="1" indent="-342900">
              <a:buFont typeface="Arial" panose="020B0604020202020204" pitchFamily="34" charset="0"/>
              <a:buChar char="•"/>
            </a:pPr>
            <a:r>
              <a:rPr lang="en-US" sz="2800" dirty="0" smtClean="0"/>
              <a:t>identified as a student with a disability</a:t>
            </a:r>
          </a:p>
          <a:p>
            <a:pPr marL="800100" lvl="1" indent="-342900">
              <a:buFont typeface="Arial" panose="020B0604020202020204" pitchFamily="34" charset="0"/>
              <a:buChar char="•"/>
            </a:pPr>
            <a:r>
              <a:rPr lang="en-US" sz="2800" dirty="0" smtClean="0"/>
              <a:t>identified as a student with a particular disability</a:t>
            </a:r>
          </a:p>
          <a:p>
            <a:pPr marL="800100" lvl="1" indent="-342900">
              <a:buFont typeface="Arial" panose="020B0604020202020204" pitchFamily="34" charset="0"/>
              <a:buChar char="•"/>
            </a:pPr>
            <a:r>
              <a:rPr lang="en-US" sz="2800" dirty="0" smtClean="0"/>
              <a:t>placed in more restrictive settings</a:t>
            </a:r>
          </a:p>
          <a:p>
            <a:pPr marL="800100" lvl="1" indent="-342900">
              <a:buFont typeface="Arial" panose="020B0604020202020204" pitchFamily="34" charset="0"/>
              <a:buChar char="•"/>
            </a:pPr>
            <a:r>
              <a:rPr lang="en-US" sz="2800" dirty="0" smtClean="0"/>
              <a:t>suspended or expelled</a:t>
            </a:r>
          </a:p>
          <a:p>
            <a:r>
              <a:rPr lang="en-US" sz="2800" dirty="0" smtClean="0"/>
              <a:t>than students in other racial or ethnic groups</a:t>
            </a:r>
          </a:p>
          <a:p>
            <a:endParaRPr lang="en-US" sz="2000" dirty="0"/>
          </a:p>
        </p:txBody>
      </p:sp>
      <p:sp>
        <p:nvSpPr>
          <p:cNvPr id="6" name="Title 1"/>
          <p:cNvSpPr txBox="1">
            <a:spLocks/>
          </p:cNvSpPr>
          <p:nvPr/>
        </p:nvSpPr>
        <p:spPr>
          <a:xfrm>
            <a:off x="156841" y="363344"/>
            <a:ext cx="7404793" cy="875771"/>
          </a:xfrm>
          <a:prstGeom prst="rect">
            <a:avLst/>
          </a:prstGeom>
        </p:spPr>
        <p:txBody>
          <a:bodyPr vert="horz" lIns="91440" tIns="45720" rIns="91440" bIns="45720" rtlCol="0" anchor="t" anchorCtr="0">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dirty="0" smtClean="0"/>
              <a:t>Disproportionality</a:t>
            </a:r>
            <a:endParaRPr lang="en-US" dirty="0">
              <a:solidFill>
                <a:schemeClr val="accent1">
                  <a:tint val="88000"/>
                  <a:satMod val="150000"/>
                </a:schemeClr>
              </a:solidFill>
            </a:endParaRPr>
          </a:p>
        </p:txBody>
      </p:sp>
    </p:spTree>
    <p:extLst>
      <p:ext uri="{BB962C8B-B14F-4D97-AF65-F5344CB8AC3E}">
        <p14:creationId xmlns:p14="http://schemas.microsoft.com/office/powerpoint/2010/main" val="302705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New Disproportionality Regulations</a:t>
            </a:r>
            <a:endParaRPr lang="en-US" sz="4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 name="Title 1"/>
          <p:cNvSpPr txBox="1">
            <a:spLocks/>
          </p:cNvSpPr>
          <p:nvPr/>
        </p:nvSpPr>
        <p:spPr>
          <a:xfrm>
            <a:off x="211777" y="499862"/>
            <a:ext cx="7211180" cy="875771"/>
          </a:xfrm>
          <a:prstGeom prst="rect">
            <a:avLst/>
          </a:prstGeom>
        </p:spPr>
        <p:txBody>
          <a:bodyPr vert="horz" lIns="91440" tIns="45720" rIns="91440" bIns="45720" rtlCol="0" anchor="t" anchorCtr="0">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dirty="0" smtClean="0"/>
              <a:t>Summary of new regulations</a:t>
            </a:r>
            <a:endParaRPr lang="en-US" dirty="0"/>
          </a:p>
        </p:txBody>
      </p:sp>
      <p:sp>
        <p:nvSpPr>
          <p:cNvPr id="7" name="Subtitle 2"/>
          <p:cNvSpPr txBox="1">
            <a:spLocks/>
          </p:cNvSpPr>
          <p:nvPr/>
        </p:nvSpPr>
        <p:spPr>
          <a:xfrm>
            <a:off x="211777" y="1303762"/>
            <a:ext cx="7349857" cy="5286609"/>
          </a:xfrm>
          <a:prstGeom prst="rect">
            <a:avLst/>
          </a:prstGeom>
        </p:spPr>
        <p:txBody>
          <a:bodyPr/>
          <a:lstStyle/>
          <a:p>
            <a:r>
              <a:rPr lang="en-US" sz="2400" dirty="0"/>
              <a:t>(1) establish a </a:t>
            </a:r>
            <a:r>
              <a:rPr lang="en-US" sz="2400" u="sng" dirty="0"/>
              <a:t>standard methodology</a:t>
            </a:r>
            <a:r>
              <a:rPr lang="en-US" sz="2400" dirty="0"/>
              <a:t> States must use </a:t>
            </a:r>
          </a:p>
          <a:p>
            <a:endParaRPr lang="en-US" sz="1000" dirty="0" smtClean="0"/>
          </a:p>
          <a:p>
            <a:r>
              <a:rPr lang="en-US" sz="2400" dirty="0" smtClean="0"/>
              <a:t>(</a:t>
            </a:r>
            <a:r>
              <a:rPr lang="en-US" sz="2400" dirty="0"/>
              <a:t>2) clarify that States must address significant disproportionality in </a:t>
            </a:r>
            <a:r>
              <a:rPr lang="en-US" sz="2400" u="sng" dirty="0"/>
              <a:t>disciplinary actions</a:t>
            </a:r>
            <a:endParaRPr lang="en-US" sz="2400" dirty="0"/>
          </a:p>
          <a:p>
            <a:endParaRPr lang="en-US" sz="1000" dirty="0" smtClean="0"/>
          </a:p>
          <a:p>
            <a:r>
              <a:rPr lang="en-US" sz="2400" dirty="0" smtClean="0"/>
              <a:t>(</a:t>
            </a:r>
            <a:r>
              <a:rPr lang="en-US" sz="2400" dirty="0"/>
              <a:t>3) clarify requirements for the </a:t>
            </a:r>
            <a:r>
              <a:rPr lang="en-US" sz="2400" u="sng" dirty="0"/>
              <a:t>review and revision</a:t>
            </a:r>
            <a:r>
              <a:rPr lang="en-US" sz="2400" dirty="0"/>
              <a:t> of policies, practices, and procedures when significant disproportionality is found; and </a:t>
            </a:r>
          </a:p>
          <a:p>
            <a:endParaRPr lang="en-US" sz="1000" dirty="0" smtClean="0"/>
          </a:p>
          <a:p>
            <a:r>
              <a:rPr lang="en-US" sz="2400" dirty="0" smtClean="0"/>
              <a:t>(</a:t>
            </a:r>
            <a:r>
              <a:rPr lang="en-US" sz="2400" dirty="0"/>
              <a:t>4) require that LEAs </a:t>
            </a:r>
            <a:r>
              <a:rPr lang="en-US" sz="2400" u="sng" dirty="0"/>
              <a:t>identify and address the factors contributing to significant disproportionality</a:t>
            </a:r>
            <a:r>
              <a:rPr lang="en-US" sz="2400" dirty="0"/>
              <a:t> as part of comprehensive coordinated early intervening services (comprehensive CEIS) and allow these services for children from </a:t>
            </a:r>
            <a:r>
              <a:rPr lang="en-US" sz="2400" u="sng" dirty="0"/>
              <a:t>age 3 through grade 12, with and without disabilities</a:t>
            </a:r>
            <a:r>
              <a:rPr lang="en-US" sz="2400" dirty="0"/>
              <a:t>. </a:t>
            </a:r>
          </a:p>
        </p:txBody>
      </p:sp>
    </p:spTree>
    <p:extLst>
      <p:ext uri="{BB962C8B-B14F-4D97-AF65-F5344CB8AC3E}">
        <p14:creationId xmlns:p14="http://schemas.microsoft.com/office/powerpoint/2010/main" val="3866422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Current CEIS Methodology </a:t>
            </a:r>
            <a:r>
              <a:rPr lang="en-US" sz="4400" dirty="0"/>
              <a:t>C</a:t>
            </a:r>
            <a:r>
              <a:rPr lang="en-US" sz="4400" dirty="0" smtClean="0"/>
              <a:t>ompared to New </a:t>
            </a:r>
            <a:r>
              <a:rPr lang="en-US" sz="4400" dirty="0" smtClean="0"/>
              <a:t>Disproportionality Regulations</a:t>
            </a:r>
            <a:endParaRPr lang="en-US" sz="4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graphicFrame>
        <p:nvGraphicFramePr>
          <p:cNvPr id="4" name="Table 3"/>
          <p:cNvGraphicFramePr>
            <a:graphicFrameLocks noGrp="1"/>
          </p:cNvGraphicFramePr>
          <p:nvPr>
            <p:extLst>
              <p:ext uri="{D42A27DB-BD31-4B8C-83A1-F6EECF244321}">
                <p14:modId xmlns:p14="http://schemas.microsoft.com/office/powerpoint/2010/main" val="3148979068"/>
              </p:ext>
            </p:extLst>
          </p:nvPr>
        </p:nvGraphicFramePr>
        <p:xfrm>
          <a:off x="0" y="166254"/>
          <a:ext cx="7561634" cy="6587759"/>
        </p:xfrm>
        <a:graphic>
          <a:graphicData uri="http://schemas.openxmlformats.org/drawingml/2006/table">
            <a:tbl>
              <a:tblPr firstRow="1" bandRow="1">
                <a:tableStyleId>{073A0DAA-6AF3-43AB-8588-CEC1D06C72B9}</a:tableStyleId>
              </a:tblPr>
              <a:tblGrid>
                <a:gridCol w="1308744">
                  <a:extLst>
                    <a:ext uri="{9D8B030D-6E8A-4147-A177-3AD203B41FA5}">
                      <a16:colId xmlns:a16="http://schemas.microsoft.com/office/drawing/2014/main" val="20000"/>
                    </a:ext>
                  </a:extLst>
                </a:gridCol>
                <a:gridCol w="3053737">
                  <a:extLst>
                    <a:ext uri="{9D8B030D-6E8A-4147-A177-3AD203B41FA5}">
                      <a16:colId xmlns:a16="http://schemas.microsoft.com/office/drawing/2014/main" val="20001"/>
                    </a:ext>
                  </a:extLst>
                </a:gridCol>
                <a:gridCol w="3199153">
                  <a:extLst>
                    <a:ext uri="{9D8B030D-6E8A-4147-A177-3AD203B41FA5}">
                      <a16:colId xmlns:a16="http://schemas.microsoft.com/office/drawing/2014/main" val="20002"/>
                    </a:ext>
                  </a:extLst>
                </a:gridCol>
              </a:tblGrid>
              <a:tr h="431744">
                <a:tc>
                  <a:txBody>
                    <a:bodyPr/>
                    <a:lstStyle/>
                    <a:p>
                      <a:pPr algn="ctr"/>
                      <a:r>
                        <a:rPr lang="en-US" sz="1400" dirty="0" smtClean="0">
                          <a:solidFill>
                            <a:schemeClr val="bg1"/>
                          </a:solidFill>
                        </a:rPr>
                        <a:t>Area</a:t>
                      </a:r>
                      <a:endParaRPr lang="en-US" sz="1400" dirty="0">
                        <a:solidFill>
                          <a:schemeClr val="bg1"/>
                        </a:solidFill>
                      </a:endParaRPr>
                    </a:p>
                  </a:txBody>
                  <a:tcPr marT="38100" marB="38100"/>
                </a:tc>
                <a:tc>
                  <a:txBody>
                    <a:bodyPr/>
                    <a:lstStyle/>
                    <a:p>
                      <a:pPr algn="ctr"/>
                      <a:r>
                        <a:rPr lang="en-US" sz="1400" dirty="0" smtClean="0">
                          <a:solidFill>
                            <a:schemeClr val="bg1"/>
                          </a:solidFill>
                        </a:rPr>
                        <a:t>Current</a:t>
                      </a:r>
                      <a:endParaRPr lang="en-US" sz="1400" dirty="0">
                        <a:solidFill>
                          <a:schemeClr val="bg1"/>
                        </a:solidFill>
                      </a:endParaRPr>
                    </a:p>
                  </a:txBody>
                  <a:tcPr marT="38100" marB="38100"/>
                </a:tc>
                <a:tc>
                  <a:txBody>
                    <a:bodyPr/>
                    <a:lstStyle/>
                    <a:p>
                      <a:pPr algn="ctr"/>
                      <a:r>
                        <a:rPr lang="en-US" sz="1400" dirty="0" smtClean="0">
                          <a:solidFill>
                            <a:schemeClr val="bg1"/>
                          </a:solidFill>
                        </a:rPr>
                        <a:t>New</a:t>
                      </a:r>
                    </a:p>
                  </a:txBody>
                  <a:tcPr marT="38100" marB="38100"/>
                </a:tc>
                <a:extLst>
                  <a:ext uri="{0D108BD9-81ED-4DB2-BD59-A6C34878D82A}">
                    <a16:rowId xmlns:a16="http://schemas.microsoft.com/office/drawing/2014/main" val="10000"/>
                  </a:ext>
                </a:extLst>
              </a:tr>
              <a:tr h="749871">
                <a:tc>
                  <a:txBody>
                    <a:bodyPr/>
                    <a:lstStyle/>
                    <a:p>
                      <a:r>
                        <a:rPr lang="en-US" sz="1400" dirty="0" smtClean="0">
                          <a:solidFill>
                            <a:srgbClr val="000000"/>
                          </a:solidFill>
                        </a:rPr>
                        <a:t>Identification</a:t>
                      </a:r>
                      <a:endParaRPr lang="en-US" sz="1400" dirty="0">
                        <a:solidFill>
                          <a:srgbClr val="000000"/>
                        </a:solidFill>
                      </a:endParaRPr>
                    </a:p>
                  </a:txBody>
                  <a:tcPr marT="38100" marB="38100"/>
                </a:tc>
                <a:tc>
                  <a:txBody>
                    <a:bodyPr/>
                    <a:lstStyle/>
                    <a:p>
                      <a:r>
                        <a:rPr lang="en-US" sz="1400" dirty="0" smtClean="0">
                          <a:solidFill>
                            <a:srgbClr val="000000"/>
                          </a:solidFill>
                        </a:rPr>
                        <a:t>All disabilities</a:t>
                      </a:r>
                      <a:r>
                        <a:rPr lang="en-US" sz="1400" baseline="0" dirty="0" smtClean="0">
                          <a:solidFill>
                            <a:srgbClr val="000000"/>
                          </a:solidFill>
                        </a:rPr>
                        <a:t> and six disability categories; ages 6-21</a:t>
                      </a:r>
                      <a:endParaRPr lang="en-US" sz="1400" dirty="0">
                        <a:solidFill>
                          <a:srgbClr val="000000"/>
                        </a:solidFill>
                      </a:endParaRPr>
                    </a:p>
                  </a:txBody>
                  <a:tcPr marT="38100" marB="38100"/>
                </a:tc>
                <a:tc>
                  <a:txBody>
                    <a:bodyPr/>
                    <a:lstStyle/>
                    <a:p>
                      <a:r>
                        <a:rPr lang="en-US" sz="1400" dirty="0" smtClean="0">
                          <a:solidFill>
                            <a:srgbClr val="000000"/>
                          </a:solidFill>
                        </a:rPr>
                        <a:t>Same categories (ages 3-5</a:t>
                      </a:r>
                      <a:r>
                        <a:rPr lang="en-US" sz="1400" baseline="0" dirty="0" smtClean="0">
                          <a:solidFill>
                            <a:srgbClr val="000000"/>
                          </a:solidFill>
                        </a:rPr>
                        <a:t> included by July 2020)</a:t>
                      </a:r>
                    </a:p>
                  </a:txBody>
                  <a:tcPr marT="38100" marB="38100"/>
                </a:tc>
                <a:extLst>
                  <a:ext uri="{0D108BD9-81ED-4DB2-BD59-A6C34878D82A}">
                    <a16:rowId xmlns:a16="http://schemas.microsoft.com/office/drawing/2014/main" val="10001"/>
                  </a:ext>
                </a:extLst>
              </a:tr>
              <a:tr h="1067999">
                <a:tc>
                  <a:txBody>
                    <a:bodyPr/>
                    <a:lstStyle/>
                    <a:p>
                      <a:r>
                        <a:rPr lang="en-US" sz="1400" dirty="0" smtClean="0">
                          <a:solidFill>
                            <a:srgbClr val="000000"/>
                          </a:solidFill>
                        </a:rPr>
                        <a:t>Placements</a:t>
                      </a:r>
                      <a:endParaRPr lang="en-US" sz="1400" dirty="0">
                        <a:solidFill>
                          <a:srgbClr val="000000"/>
                        </a:solidFill>
                      </a:endParaRPr>
                    </a:p>
                  </a:txBody>
                  <a:tcPr marT="38100" marB="38100"/>
                </a:tc>
                <a:tc>
                  <a:txBody>
                    <a:bodyPr/>
                    <a:lstStyle/>
                    <a:p>
                      <a:r>
                        <a:rPr lang="en-US" sz="1400" dirty="0" smtClean="0">
                          <a:solidFill>
                            <a:srgbClr val="000000"/>
                          </a:solidFill>
                        </a:rPr>
                        <a:t>Inside Regula</a:t>
                      </a:r>
                      <a:r>
                        <a:rPr lang="en-US" sz="1400" baseline="0" dirty="0" smtClean="0">
                          <a:solidFill>
                            <a:srgbClr val="000000"/>
                          </a:solidFill>
                        </a:rPr>
                        <a:t>r Class </a:t>
                      </a:r>
                      <a:r>
                        <a:rPr lang="en-US" sz="1400" dirty="0" smtClean="0">
                          <a:solidFill>
                            <a:srgbClr val="000000"/>
                          </a:solidFill>
                        </a:rPr>
                        <a:t>40-79%</a:t>
                      </a:r>
                    </a:p>
                    <a:p>
                      <a:r>
                        <a:rPr lang="en-US" sz="1400" dirty="0" smtClean="0">
                          <a:solidFill>
                            <a:srgbClr val="000000"/>
                          </a:solidFill>
                        </a:rPr>
                        <a:t>Inside Regular</a:t>
                      </a:r>
                      <a:r>
                        <a:rPr lang="en-US" sz="1400" baseline="0" dirty="0" smtClean="0">
                          <a:solidFill>
                            <a:srgbClr val="000000"/>
                          </a:solidFill>
                        </a:rPr>
                        <a:t> Class</a:t>
                      </a:r>
                      <a:r>
                        <a:rPr lang="en-US" sz="1400" dirty="0" smtClean="0">
                          <a:solidFill>
                            <a:srgbClr val="000000"/>
                          </a:solidFill>
                        </a:rPr>
                        <a:t> &lt; 40%</a:t>
                      </a:r>
                    </a:p>
                    <a:p>
                      <a:r>
                        <a:rPr lang="en-US" sz="1400" dirty="0" smtClean="0">
                          <a:solidFill>
                            <a:srgbClr val="000000"/>
                          </a:solidFill>
                        </a:rPr>
                        <a:t>Separate Placements</a:t>
                      </a:r>
                      <a:endParaRPr lang="en-US" sz="1400" dirty="0">
                        <a:solidFill>
                          <a:srgbClr val="000000"/>
                        </a:solidFill>
                      </a:endParaRPr>
                    </a:p>
                  </a:txBody>
                  <a:tcPr marT="38100" marB="38100"/>
                </a:tc>
                <a:tc>
                  <a:txBody>
                    <a:bodyPr/>
                    <a:lstStyle/>
                    <a:p>
                      <a:endParaRPr lang="en-US" sz="1400" dirty="0" smtClean="0">
                        <a:solidFill>
                          <a:srgbClr val="000000"/>
                        </a:solidFill>
                      </a:endParaRPr>
                    </a:p>
                    <a:p>
                      <a:r>
                        <a:rPr lang="en-US" sz="1400" dirty="0" smtClean="0">
                          <a:solidFill>
                            <a:srgbClr val="000000"/>
                          </a:solidFill>
                        </a:rPr>
                        <a:t>Inside Regular Class &lt;40%</a:t>
                      </a:r>
                    </a:p>
                    <a:p>
                      <a:r>
                        <a:rPr lang="en-US" sz="1400" dirty="0" smtClean="0">
                          <a:solidFill>
                            <a:srgbClr val="000000"/>
                          </a:solidFill>
                        </a:rPr>
                        <a:t>Separate Placements</a:t>
                      </a:r>
                      <a:endParaRPr lang="en-US" sz="1400" dirty="0">
                        <a:solidFill>
                          <a:srgbClr val="000000"/>
                        </a:solidFill>
                      </a:endParaRPr>
                    </a:p>
                  </a:txBody>
                  <a:tcPr marT="38100" marB="38100"/>
                </a:tc>
                <a:extLst>
                  <a:ext uri="{0D108BD9-81ED-4DB2-BD59-A6C34878D82A}">
                    <a16:rowId xmlns:a16="http://schemas.microsoft.com/office/drawing/2014/main" val="10002"/>
                  </a:ext>
                </a:extLst>
              </a:tr>
              <a:tr h="1704253">
                <a:tc>
                  <a:txBody>
                    <a:bodyPr/>
                    <a:lstStyle/>
                    <a:p>
                      <a:r>
                        <a:rPr lang="en-US" sz="1400" dirty="0" smtClean="0">
                          <a:solidFill>
                            <a:srgbClr val="000000"/>
                          </a:solidFill>
                        </a:rPr>
                        <a:t>Discipline</a:t>
                      </a:r>
                      <a:endParaRPr lang="en-US" sz="1400" dirty="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OSS &gt; 10 days,</a:t>
                      </a:r>
                      <a:r>
                        <a:rPr lang="en-US" sz="1400" baseline="0" dirty="0" smtClean="0">
                          <a:solidFill>
                            <a:srgbClr val="000000"/>
                          </a:solidFill>
                        </a:rPr>
                        <a:t> consecutively or cumulatively</a:t>
                      </a:r>
                      <a:endParaRPr lang="en-US" sz="1400" dirty="0" smtClean="0">
                        <a:solidFill>
                          <a:srgbClr val="000000"/>
                        </a:solidFill>
                      </a:endParaRPr>
                    </a:p>
                    <a:p>
                      <a:endParaRPr lang="en-US" sz="1400" dirty="0">
                        <a:solidFill>
                          <a:srgbClr val="000000"/>
                        </a:solidFill>
                      </a:endParaRPr>
                    </a:p>
                  </a:txBody>
                  <a:tcPr marT="38100" marB="38100"/>
                </a:tc>
                <a:tc>
                  <a:txBody>
                    <a:bodyPr/>
                    <a:lstStyle/>
                    <a:p>
                      <a:r>
                        <a:rPr lang="en-US" sz="1400" dirty="0" smtClean="0">
                          <a:solidFill>
                            <a:srgbClr val="000000"/>
                          </a:solidFill>
                        </a:rPr>
                        <a:t>OSS &gt; 10 days</a:t>
                      </a:r>
                    </a:p>
                    <a:p>
                      <a:r>
                        <a:rPr lang="en-US" sz="1400" dirty="0" smtClean="0">
                          <a:solidFill>
                            <a:srgbClr val="000000"/>
                          </a:solidFill>
                        </a:rPr>
                        <a:t>OSS ≤ 10 days</a:t>
                      </a:r>
                    </a:p>
                    <a:p>
                      <a:r>
                        <a:rPr lang="en-US" sz="1400" dirty="0" smtClean="0">
                          <a:solidFill>
                            <a:srgbClr val="000000"/>
                          </a:solidFill>
                        </a:rPr>
                        <a:t>ISS &gt; 10 days</a:t>
                      </a:r>
                    </a:p>
                    <a:p>
                      <a:r>
                        <a:rPr lang="en-US" sz="1400" dirty="0" smtClean="0">
                          <a:solidFill>
                            <a:srgbClr val="000000"/>
                          </a:solidFill>
                        </a:rPr>
                        <a:t>ISS ≤ 10 days</a:t>
                      </a:r>
                    </a:p>
                    <a:p>
                      <a:r>
                        <a:rPr lang="en-US" sz="1400" dirty="0" smtClean="0">
                          <a:solidFill>
                            <a:srgbClr val="000000"/>
                          </a:solidFill>
                        </a:rPr>
                        <a:t>Total removals</a:t>
                      </a:r>
                      <a:endParaRPr lang="en-US" sz="1400" b="1" dirty="0" smtClean="0">
                        <a:solidFill>
                          <a:srgbClr val="000000"/>
                        </a:solidFill>
                      </a:endParaRPr>
                    </a:p>
                  </a:txBody>
                  <a:tcPr marT="38100" marB="38100"/>
                </a:tc>
                <a:extLst>
                  <a:ext uri="{0D108BD9-81ED-4DB2-BD59-A6C34878D82A}">
                    <a16:rowId xmlns:a16="http://schemas.microsoft.com/office/drawing/2014/main" val="10003"/>
                  </a:ext>
                </a:extLst>
              </a:tr>
              <a:tr h="749871">
                <a:tc>
                  <a:txBody>
                    <a:bodyPr/>
                    <a:lstStyle/>
                    <a:p>
                      <a:r>
                        <a:rPr lang="en-US" sz="1400" dirty="0" smtClean="0">
                          <a:solidFill>
                            <a:srgbClr val="000000"/>
                          </a:solidFill>
                        </a:rPr>
                        <a:t>Calculation</a:t>
                      </a:r>
                      <a:endParaRPr lang="en-US" sz="1400" dirty="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Risk Ratio &gt; 4 for</a:t>
                      </a:r>
                      <a:r>
                        <a:rPr lang="en-US" sz="1400" baseline="0" dirty="0" smtClean="0">
                          <a:solidFill>
                            <a:srgbClr val="000000"/>
                          </a:solidFill>
                        </a:rPr>
                        <a:t> </a:t>
                      </a:r>
                      <a:r>
                        <a:rPr lang="en-US" sz="1400" baseline="0" dirty="0" smtClean="0">
                          <a:solidFill>
                            <a:srgbClr val="000000"/>
                          </a:solidFill>
                        </a:rPr>
                        <a:t>identification </a:t>
                      </a:r>
                      <a:r>
                        <a:rPr lang="en-US" sz="1400" baseline="0" dirty="0" smtClean="0">
                          <a:solidFill>
                            <a:srgbClr val="000000"/>
                          </a:solidFill>
                        </a:rPr>
                        <a:t>and placements, &gt; Significant Difference &gt;4 for discipline</a:t>
                      </a:r>
                      <a:endParaRPr lang="en-US" sz="1400" dirty="0" smtClean="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Risk ratio and alternate risk ratio</a:t>
                      </a:r>
                    </a:p>
                  </a:txBody>
                  <a:tcPr marT="38100" marB="38100"/>
                </a:tc>
                <a:extLst>
                  <a:ext uri="{0D108BD9-81ED-4DB2-BD59-A6C34878D82A}">
                    <a16:rowId xmlns:a16="http://schemas.microsoft.com/office/drawing/2014/main" val="10004"/>
                  </a:ext>
                </a:extLst>
              </a:tr>
              <a:tr h="908935">
                <a:tc>
                  <a:txBody>
                    <a:bodyPr/>
                    <a:lstStyle/>
                    <a:p>
                      <a:r>
                        <a:rPr lang="en-US" sz="1400" dirty="0" smtClean="0">
                          <a:solidFill>
                            <a:srgbClr val="000000"/>
                          </a:solidFill>
                        </a:rPr>
                        <a:t>N-sizes</a:t>
                      </a:r>
                      <a:endParaRPr lang="en-US" sz="1400" dirty="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95%</a:t>
                      </a:r>
                      <a:r>
                        <a:rPr lang="en-US" sz="1400" baseline="0" dirty="0" smtClean="0">
                          <a:solidFill>
                            <a:srgbClr val="000000"/>
                          </a:solidFill>
                        </a:rPr>
                        <a:t> to 5% racial/ethnic group;</a:t>
                      </a:r>
                      <a:endParaRPr lang="en-US" sz="1400"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40 for numerator</a:t>
                      </a:r>
                      <a:r>
                        <a:rPr lang="en-US" sz="1400" baseline="0" dirty="0" smtClean="0">
                          <a:solidFill>
                            <a:srgbClr val="000000"/>
                          </a:solidFill>
                        </a:rPr>
                        <a:t> for identification, disability, and placements;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rgbClr val="000000"/>
                          </a:solidFill>
                        </a:rPr>
                        <a:t>More than 1 student in discipline</a:t>
                      </a: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10 for numerator,</a:t>
                      </a:r>
                      <a:r>
                        <a:rPr lang="en-US" sz="1400" baseline="0" dirty="0" smtClean="0">
                          <a:solidFill>
                            <a:srgbClr val="000000"/>
                          </a:solidFill>
                        </a:rPr>
                        <a:t> 30 for denominator of risk calculations</a:t>
                      </a:r>
                      <a:endParaRPr lang="en-US" sz="1400" dirty="0" smtClean="0">
                        <a:solidFill>
                          <a:srgbClr val="000000"/>
                        </a:solidFill>
                      </a:endParaRPr>
                    </a:p>
                  </a:txBody>
                  <a:tcPr marT="38100" marB="38100"/>
                </a:tc>
                <a:extLst>
                  <a:ext uri="{0D108BD9-81ED-4DB2-BD59-A6C34878D82A}">
                    <a16:rowId xmlns:a16="http://schemas.microsoft.com/office/drawing/2014/main" val="10005"/>
                  </a:ext>
                </a:extLst>
              </a:tr>
              <a:tr h="522637">
                <a:tc>
                  <a:txBody>
                    <a:bodyPr/>
                    <a:lstStyle/>
                    <a:p>
                      <a:r>
                        <a:rPr lang="en-US" sz="1400" dirty="0" smtClean="0">
                          <a:solidFill>
                            <a:srgbClr val="000000"/>
                          </a:solidFill>
                        </a:rPr>
                        <a:t>Years</a:t>
                      </a:r>
                      <a:endParaRPr lang="en-US" sz="1400" dirty="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3 consecutive</a:t>
                      </a:r>
                      <a:r>
                        <a:rPr lang="en-US" sz="1400" baseline="0" dirty="0" smtClean="0">
                          <a:solidFill>
                            <a:srgbClr val="000000"/>
                          </a:solidFill>
                        </a:rPr>
                        <a:t> years</a:t>
                      </a:r>
                      <a:endParaRPr lang="en-US" sz="1400" dirty="0" smtClean="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Up to three consecutive</a:t>
                      </a:r>
                      <a:r>
                        <a:rPr lang="en-US" sz="1400" baseline="0" dirty="0" smtClean="0">
                          <a:solidFill>
                            <a:srgbClr val="000000"/>
                          </a:solidFill>
                        </a:rPr>
                        <a:t> years</a:t>
                      </a:r>
                      <a:endParaRPr lang="en-US" sz="1400" dirty="0" smtClean="0">
                        <a:solidFill>
                          <a:srgbClr val="000000"/>
                        </a:solidFill>
                      </a:endParaRPr>
                    </a:p>
                  </a:txBody>
                  <a:tcPr marT="38100" marB="38100"/>
                </a:tc>
                <a:extLst>
                  <a:ext uri="{0D108BD9-81ED-4DB2-BD59-A6C34878D82A}">
                    <a16:rowId xmlns:a16="http://schemas.microsoft.com/office/drawing/2014/main" val="10006"/>
                  </a:ext>
                </a:extLst>
              </a:tr>
              <a:tr h="431744">
                <a:tc>
                  <a:txBody>
                    <a:bodyPr/>
                    <a:lstStyle/>
                    <a:p>
                      <a:r>
                        <a:rPr lang="en-US" sz="1400" dirty="0" smtClean="0">
                          <a:solidFill>
                            <a:srgbClr val="000000"/>
                          </a:solidFill>
                        </a:rPr>
                        <a:t>Progress</a:t>
                      </a:r>
                      <a:endParaRPr lang="en-US" sz="1400" dirty="0">
                        <a:solidFill>
                          <a:srgbClr val="000000"/>
                        </a:solidFill>
                      </a:endParaRP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Not evaluated</a:t>
                      </a:r>
                    </a:p>
                  </a:txBody>
                  <a:tcPr marT="38100" marB="381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Can evaluate</a:t>
                      </a:r>
                    </a:p>
                  </a:txBody>
                  <a:tcPr marT="38100" marB="3810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341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New Disproportionality Regulations</a:t>
            </a:r>
            <a:endParaRPr lang="en-US" sz="4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 name="Title 1"/>
          <p:cNvSpPr txBox="1">
            <a:spLocks/>
          </p:cNvSpPr>
          <p:nvPr/>
        </p:nvSpPr>
        <p:spPr>
          <a:xfrm>
            <a:off x="344418" y="465364"/>
            <a:ext cx="7309757" cy="875771"/>
          </a:xfrm>
          <a:prstGeom prst="rect">
            <a:avLst/>
          </a:prstGeom>
        </p:spPr>
        <p:txBody>
          <a:bodyPr vert="horz" lIns="91440" tIns="45720" rIns="91440" bIns="45720" rtlCol="0" anchor="t" anchorCtr="0">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dirty="0" smtClean="0"/>
              <a:t>98 Ways…</a:t>
            </a:r>
            <a:endParaRPr lang="en-US" dirty="0"/>
          </a:p>
        </p:txBody>
      </p:sp>
      <p:sp>
        <p:nvSpPr>
          <p:cNvPr id="7" name="Rectangle 6"/>
          <p:cNvSpPr/>
          <p:nvPr/>
        </p:nvSpPr>
        <p:spPr>
          <a:xfrm>
            <a:off x="468086" y="1416957"/>
            <a:ext cx="6961414" cy="4832092"/>
          </a:xfrm>
          <a:prstGeom prst="rect">
            <a:avLst/>
          </a:prstGeom>
        </p:spPr>
        <p:txBody>
          <a:bodyPr wrap="square">
            <a:spAutoFit/>
          </a:bodyPr>
          <a:lstStyle/>
          <a:p>
            <a:pPr marL="457200" indent="-457200">
              <a:buFont typeface="Arial" panose="020B0604020202020204" pitchFamily="34" charset="0"/>
              <a:buChar char="•"/>
            </a:pPr>
            <a:r>
              <a:rPr lang="en-US" sz="2800" dirty="0" smtClean="0">
                <a:latin typeface="+mn-lt"/>
              </a:rPr>
              <a:t>Seven racial/ethnic groups</a:t>
            </a:r>
          </a:p>
          <a:p>
            <a:pPr marL="457200" indent="-457200">
              <a:buFont typeface="Arial" panose="020B0604020202020204" pitchFamily="34" charset="0"/>
              <a:buChar char="•"/>
            </a:pPr>
            <a:r>
              <a:rPr lang="en-US" sz="2800" dirty="0" smtClean="0">
                <a:latin typeface="+mn-lt"/>
              </a:rPr>
              <a:t>Fourteen areas</a:t>
            </a:r>
          </a:p>
          <a:p>
            <a:pPr marL="914400" lvl="1" indent="-457200">
              <a:buFont typeface="Arial" panose="020B0604020202020204" pitchFamily="34" charset="0"/>
              <a:buChar char="•"/>
            </a:pPr>
            <a:r>
              <a:rPr lang="en-US" sz="2800" dirty="0" smtClean="0">
                <a:latin typeface="+mn-lt"/>
              </a:rPr>
              <a:t>All disabilities</a:t>
            </a:r>
          </a:p>
          <a:p>
            <a:pPr marL="914400" lvl="1" indent="-457200">
              <a:buFont typeface="Arial" panose="020B0604020202020204" pitchFamily="34" charset="0"/>
              <a:buChar char="•"/>
            </a:pPr>
            <a:r>
              <a:rPr lang="en-US" sz="2800" dirty="0" smtClean="0">
                <a:latin typeface="+mn-lt"/>
              </a:rPr>
              <a:t>Six disability categories (ID, ED, SLD, AU, OHI, SI)</a:t>
            </a:r>
          </a:p>
          <a:p>
            <a:pPr marL="914400" lvl="1" indent="-457200">
              <a:buFont typeface="Arial" panose="020B0604020202020204" pitchFamily="34" charset="0"/>
              <a:buChar char="•"/>
            </a:pPr>
            <a:r>
              <a:rPr lang="en-US" sz="2800" dirty="0" smtClean="0">
                <a:latin typeface="+mn-lt"/>
              </a:rPr>
              <a:t>Two placement categories</a:t>
            </a:r>
          </a:p>
          <a:p>
            <a:pPr marL="914400" lvl="1" indent="-457200">
              <a:buFont typeface="Arial" panose="020B0604020202020204" pitchFamily="34" charset="0"/>
              <a:buChar char="•"/>
            </a:pPr>
            <a:r>
              <a:rPr lang="en-US" sz="2800" dirty="0" smtClean="0">
                <a:latin typeface="+mn-lt"/>
              </a:rPr>
              <a:t>Five discipline groups</a:t>
            </a:r>
          </a:p>
          <a:p>
            <a:pPr marL="914400" lvl="1" indent="-457200">
              <a:buFont typeface="Arial" panose="020B0604020202020204" pitchFamily="34" charset="0"/>
              <a:buChar char="•"/>
            </a:pPr>
            <a:endParaRPr lang="en-US" sz="2800" dirty="0">
              <a:latin typeface="+mn-lt"/>
            </a:endParaRPr>
          </a:p>
          <a:p>
            <a:pPr marL="457200" indent="-457200">
              <a:buFont typeface="Arial" panose="020B0604020202020204" pitchFamily="34" charset="0"/>
              <a:buChar char="•"/>
            </a:pPr>
            <a:r>
              <a:rPr lang="en-US" sz="2800" dirty="0" smtClean="0">
                <a:latin typeface="+mn-lt"/>
              </a:rPr>
              <a:t>A district has ninety-eight “opportunities” to be identified as being significantly disproportionate</a:t>
            </a:r>
            <a:endParaRPr lang="en-US" sz="2800" dirty="0">
              <a:latin typeface="+mn-lt"/>
            </a:endParaRPr>
          </a:p>
        </p:txBody>
      </p:sp>
    </p:spTree>
    <p:extLst>
      <p:ext uri="{BB962C8B-B14F-4D97-AF65-F5344CB8AC3E}">
        <p14:creationId xmlns:p14="http://schemas.microsoft.com/office/powerpoint/2010/main" val="26204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4400" dirty="0" smtClean="0"/>
              <a:t>New Disproportionality Regulations</a:t>
            </a:r>
            <a:endParaRPr lang="en-US" sz="4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 name="Title 1"/>
          <p:cNvSpPr txBox="1">
            <a:spLocks/>
          </p:cNvSpPr>
          <p:nvPr/>
        </p:nvSpPr>
        <p:spPr>
          <a:xfrm>
            <a:off x="344418" y="465364"/>
            <a:ext cx="7309757" cy="875771"/>
          </a:xfrm>
          <a:prstGeom prst="rect">
            <a:avLst/>
          </a:prstGeom>
        </p:spPr>
        <p:txBody>
          <a:bodyPr vert="horz" lIns="91440" tIns="45720" rIns="91440" bIns="45720" rtlCol="0" anchor="t" anchorCtr="0">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dirty="0" smtClean="0"/>
              <a:t>14 Risk Thresholds…</a:t>
            </a:r>
            <a:endParaRPr lang="en-US" dirty="0"/>
          </a:p>
        </p:txBody>
      </p:sp>
      <p:sp>
        <p:nvSpPr>
          <p:cNvPr id="7" name="Rectangle 6"/>
          <p:cNvSpPr/>
          <p:nvPr/>
        </p:nvSpPr>
        <p:spPr>
          <a:xfrm>
            <a:off x="166648" y="1341135"/>
            <a:ext cx="7209064" cy="5262979"/>
          </a:xfrm>
          <a:prstGeom prst="rect">
            <a:avLst/>
          </a:prstGeom>
        </p:spPr>
        <p:txBody>
          <a:bodyPr wrap="square">
            <a:spAutoFit/>
          </a:bodyPr>
          <a:lstStyle/>
          <a:p>
            <a:pPr marL="457200" indent="-457200">
              <a:buFont typeface="Arial" panose="020B0604020202020204" pitchFamily="34" charset="0"/>
              <a:buChar char="•"/>
            </a:pPr>
            <a:r>
              <a:rPr lang="en-US" sz="2800" dirty="0" smtClean="0">
                <a:latin typeface="+mn-lt"/>
              </a:rPr>
              <a:t>All disabilities by race</a:t>
            </a:r>
          </a:p>
          <a:p>
            <a:pPr marL="457200" indent="-457200">
              <a:buFont typeface="Arial" panose="020B0604020202020204" pitchFamily="34" charset="0"/>
              <a:buChar char="•"/>
            </a:pPr>
            <a:r>
              <a:rPr lang="en-US" sz="2800" dirty="0" smtClean="0">
                <a:latin typeface="+mn-lt"/>
              </a:rPr>
              <a:t>Six disability categories by race</a:t>
            </a:r>
          </a:p>
          <a:p>
            <a:pPr marL="914400" lvl="1" indent="-457200">
              <a:buFont typeface="Arial" panose="020B0604020202020204" pitchFamily="34" charset="0"/>
              <a:buChar char="•"/>
            </a:pPr>
            <a:r>
              <a:rPr lang="en-US" sz="2800" dirty="0" smtClean="0">
                <a:latin typeface="+mn-lt"/>
              </a:rPr>
              <a:t>ID, ED, SLD, AU, OHI, SI</a:t>
            </a:r>
          </a:p>
          <a:p>
            <a:pPr marL="457200" indent="-457200">
              <a:buFont typeface="Arial" panose="020B0604020202020204" pitchFamily="34" charset="0"/>
              <a:buChar char="•"/>
            </a:pPr>
            <a:r>
              <a:rPr lang="en-US" sz="2800" dirty="0" smtClean="0">
                <a:latin typeface="+mn-lt"/>
              </a:rPr>
              <a:t>Two placement categories</a:t>
            </a:r>
          </a:p>
          <a:p>
            <a:pPr marL="914400" lvl="1" indent="-457200">
              <a:buFont typeface="Arial" panose="020B0604020202020204" pitchFamily="34" charset="0"/>
              <a:buChar char="•"/>
            </a:pPr>
            <a:r>
              <a:rPr lang="en-US" sz="2800" dirty="0" smtClean="0"/>
              <a:t>&lt;40 % of the day in the regular classroom</a:t>
            </a:r>
          </a:p>
          <a:p>
            <a:pPr marL="914400" lvl="1" indent="-457200">
              <a:buFont typeface="Arial" panose="020B0604020202020204" pitchFamily="34" charset="0"/>
              <a:buChar char="•"/>
            </a:pPr>
            <a:r>
              <a:rPr lang="en-US" sz="2800" dirty="0" smtClean="0"/>
              <a:t>Separate School (Day Treatment/School)</a:t>
            </a:r>
          </a:p>
          <a:p>
            <a:pPr marL="457200" indent="-457200">
              <a:buFont typeface="Arial" panose="020B0604020202020204" pitchFamily="34" charset="0"/>
              <a:buChar char="•"/>
            </a:pPr>
            <a:r>
              <a:rPr lang="en-US" sz="2800" dirty="0" smtClean="0">
                <a:latin typeface="+mn-lt"/>
              </a:rPr>
              <a:t>Five discipline groups</a:t>
            </a:r>
          </a:p>
          <a:p>
            <a:pPr marL="914400" lvl="1" indent="-457200">
              <a:buFont typeface="Arial" panose="020B0604020202020204" pitchFamily="34" charset="0"/>
              <a:buChar char="•"/>
            </a:pPr>
            <a:r>
              <a:rPr lang="en-US" sz="2800" dirty="0" smtClean="0"/>
              <a:t>&gt;10 days OSS</a:t>
            </a:r>
          </a:p>
          <a:p>
            <a:pPr marL="914400" lvl="1" indent="-457200">
              <a:buFont typeface="Arial" panose="020B0604020202020204" pitchFamily="34" charset="0"/>
              <a:buChar char="•"/>
            </a:pPr>
            <a:r>
              <a:rPr lang="en-US" sz="2800" dirty="0" smtClean="0">
                <a:latin typeface="+mn-lt"/>
              </a:rPr>
              <a:t>&gt;10 Days ISS</a:t>
            </a:r>
          </a:p>
          <a:p>
            <a:pPr marL="914400" lvl="1" indent="-457200">
              <a:buFont typeface="Arial" panose="020B0604020202020204" pitchFamily="34" charset="0"/>
              <a:buChar char="•"/>
            </a:pPr>
            <a:r>
              <a:rPr lang="en-US" sz="2800" dirty="0" smtClean="0"/>
              <a:t>&lt;11 days OSS</a:t>
            </a:r>
          </a:p>
          <a:p>
            <a:pPr marL="914400" lvl="1" indent="-457200">
              <a:buFont typeface="Arial" panose="020B0604020202020204" pitchFamily="34" charset="0"/>
              <a:buChar char="•"/>
            </a:pPr>
            <a:r>
              <a:rPr lang="en-US" sz="2800" dirty="0" smtClean="0">
                <a:latin typeface="+mn-lt"/>
              </a:rPr>
              <a:t>&lt;11 days ISS</a:t>
            </a:r>
          </a:p>
          <a:p>
            <a:pPr marL="914400" lvl="1" indent="-457200">
              <a:buFont typeface="Arial" panose="020B0604020202020204" pitchFamily="34" charset="0"/>
              <a:buChar char="•"/>
            </a:pPr>
            <a:r>
              <a:rPr lang="en-US" sz="2800" dirty="0" smtClean="0"/>
              <a:t>Total Removals (ISS/OSS/ALE</a:t>
            </a:r>
            <a:r>
              <a:rPr lang="en-US" sz="2800" dirty="0" smtClean="0"/>
              <a:t>)</a:t>
            </a:r>
            <a:endParaRPr lang="en-US" sz="2800" dirty="0" smtClean="0">
              <a:latin typeface="+mn-lt"/>
            </a:endParaRPr>
          </a:p>
        </p:txBody>
      </p:sp>
    </p:spTree>
    <p:extLst>
      <p:ext uri="{BB962C8B-B14F-4D97-AF65-F5344CB8AC3E}">
        <p14:creationId xmlns:p14="http://schemas.microsoft.com/office/powerpoint/2010/main" val="348071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dirty="0" smtClean="0"/>
              <a:t>What is Next?</a:t>
            </a:r>
            <a:endParaRPr lang="en-US" sz="5400" dirty="0"/>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44929" y="579863"/>
            <a:ext cx="7316705" cy="5847755"/>
          </a:xfrm>
          <a:prstGeom prst="rect">
            <a:avLst/>
          </a:prstGeom>
        </p:spPr>
        <p:txBody>
          <a:bodyPr wrap="square">
            <a:spAutoFit/>
          </a:bodyPr>
          <a:lstStyle/>
          <a:p>
            <a:pPr marR="0" lvl="0">
              <a:spcBef>
                <a:spcPts val="0"/>
              </a:spcBef>
              <a:spcAft>
                <a:spcPts val="0"/>
              </a:spcAft>
              <a:tabLst>
                <a:tab pos="1028700" algn="l"/>
              </a:tabLst>
            </a:pPr>
            <a:r>
              <a:rPr lang="en-US" sz="3400" dirty="0">
                <a:ea typeface="MS Mincho"/>
                <a:cs typeface="Times New Roman" panose="02020603050405020304" pitchFamily="18" charset="0"/>
              </a:rPr>
              <a:t>Next Steps and TimeLine</a:t>
            </a:r>
          </a:p>
          <a:p>
            <a:pPr marL="742950" marR="0" lvl="1" indent="-285750">
              <a:spcBef>
                <a:spcPts val="0"/>
              </a:spcBef>
              <a:spcAft>
                <a:spcPts val="0"/>
              </a:spcAft>
              <a:buFont typeface="Courier New" panose="02070309020205020404" pitchFamily="49" charset="0"/>
              <a:buChar char="o"/>
              <a:tabLst>
                <a:tab pos="1028700" algn="l"/>
              </a:tabLst>
            </a:pPr>
            <a:r>
              <a:rPr lang="en-US" sz="3400" dirty="0">
                <a:ea typeface="MS Mincho"/>
                <a:cs typeface="Times New Roman" panose="02020603050405020304" pitchFamily="18" charset="0"/>
              </a:rPr>
              <a:t>One month to finish rubric and plans in Excel.  </a:t>
            </a:r>
          </a:p>
          <a:p>
            <a:pPr marL="1200150" lvl="2" indent="-285750">
              <a:buFont typeface="Courier New" panose="02070309020205020404" pitchFamily="49" charset="0"/>
              <a:buChar char="o"/>
              <a:tabLst>
                <a:tab pos="1028700" algn="l"/>
              </a:tabLst>
            </a:pPr>
            <a:r>
              <a:rPr lang="en-US" sz="3400" dirty="0">
                <a:ea typeface="MS Mincho"/>
                <a:cs typeface="Times New Roman" panose="02020603050405020304" pitchFamily="18" charset="0"/>
              </a:rPr>
              <a:t>Email the completed Rubric in Excel to </a:t>
            </a:r>
            <a:r>
              <a:rPr lang="en-US" sz="3400" u="sng" dirty="0">
                <a:solidFill>
                  <a:srgbClr val="0000FF"/>
                </a:solidFill>
                <a:ea typeface="MS Mincho"/>
                <a:cs typeface="Times New Roman" panose="02020603050405020304" pitchFamily="18" charset="0"/>
                <a:hlinkClick r:id="rId2"/>
              </a:rPr>
              <a:t>jafields@ualr.edu</a:t>
            </a:r>
            <a:r>
              <a:rPr lang="en-US" sz="3400" dirty="0">
                <a:ea typeface="MS Mincho"/>
                <a:cs typeface="Times New Roman" panose="02020603050405020304" pitchFamily="18" charset="0"/>
              </a:rPr>
              <a:t> by April 8, 2017. </a:t>
            </a:r>
          </a:p>
          <a:p>
            <a:pPr marL="742950" marR="0" lvl="1" indent="-285750">
              <a:spcBef>
                <a:spcPts val="0"/>
              </a:spcBef>
              <a:spcAft>
                <a:spcPts val="0"/>
              </a:spcAft>
              <a:buFont typeface="Courier New" panose="02070309020205020404" pitchFamily="49" charset="0"/>
              <a:buChar char="o"/>
              <a:tabLst>
                <a:tab pos="1028700" algn="l"/>
              </a:tabLst>
            </a:pPr>
            <a:r>
              <a:rPr lang="en-US" sz="3400" dirty="0">
                <a:ea typeface="MS Mincho"/>
                <a:cs typeface="Times New Roman" panose="02020603050405020304" pitchFamily="18" charset="0"/>
              </a:rPr>
              <a:t>Letters notifying the districts of their disproportionate identification and the required review of policies, procedures, and practices will be sent by the end of March. </a:t>
            </a:r>
            <a:endParaRPr lang="en-US" sz="3400" dirty="0">
              <a:effectLst/>
              <a:ea typeface="MS Mincho"/>
              <a:cs typeface="Times New Roman" panose="02020603050405020304" pitchFamily="18" charset="0"/>
            </a:endParaRPr>
          </a:p>
        </p:txBody>
      </p:sp>
    </p:spTree>
    <p:extLst>
      <p:ext uri="{BB962C8B-B14F-4D97-AF65-F5344CB8AC3E}">
        <p14:creationId xmlns:p14="http://schemas.microsoft.com/office/powerpoint/2010/main" val="279884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IS HAVING DEEP ROOTS</a:t>
            </a:r>
            <a:br>
              <a:rPr lang="en-US" sz="5400" b="1" dirty="0" smtClean="0"/>
            </a:br>
            <a:r>
              <a:rPr lang="en-US" sz="5400" b="1" dirty="0" smtClean="0"/>
              <a:t>GOOD OR BAD?</a:t>
            </a:r>
            <a:br>
              <a:rPr lang="en-US" sz="5400" b="1" dirty="0" smtClean="0"/>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0740" y="875489"/>
            <a:ext cx="7230894" cy="5509200"/>
          </a:xfrm>
          <a:prstGeom prst="rect">
            <a:avLst/>
          </a:prstGeom>
          <a:noFill/>
        </p:spPr>
        <p:txBody>
          <a:bodyPr wrap="square" rtlCol="0">
            <a:spAutoFit/>
          </a:bodyPr>
          <a:lstStyle/>
          <a:p>
            <a:pPr marL="571500" indent="-571500">
              <a:buFont typeface="Arial" panose="020B0604020202020204" pitchFamily="34" charset="0"/>
              <a:buChar char="•"/>
            </a:pPr>
            <a:r>
              <a:rPr lang="en-US" sz="4400" dirty="0" smtClean="0"/>
              <a:t>The depth of roots depend on the environment…similar to your district. </a:t>
            </a:r>
          </a:p>
          <a:p>
            <a:pPr marL="1028700" lvl="1" indent="-571500">
              <a:buFont typeface="Arial" panose="020B0604020202020204" pitchFamily="34" charset="0"/>
              <a:buChar char="•"/>
            </a:pPr>
            <a:r>
              <a:rPr lang="en-US" sz="4400" dirty="0" smtClean="0"/>
              <a:t>Loose soil allows for deeper roots</a:t>
            </a:r>
          </a:p>
          <a:p>
            <a:pPr marL="1028700" lvl="1" indent="-571500">
              <a:buFont typeface="Arial" panose="020B0604020202020204" pitchFamily="34" charset="0"/>
              <a:buChar char="•"/>
            </a:pPr>
            <a:r>
              <a:rPr lang="en-US" sz="4400" dirty="0" smtClean="0"/>
              <a:t>Compact soils create a horizontal root system</a:t>
            </a:r>
          </a:p>
          <a:p>
            <a:endParaRPr lang="en-US" sz="4400" dirty="0" smtClean="0"/>
          </a:p>
        </p:txBody>
      </p:sp>
    </p:spTree>
    <p:extLst>
      <p:ext uri="{BB962C8B-B14F-4D97-AF65-F5344CB8AC3E}">
        <p14:creationId xmlns:p14="http://schemas.microsoft.com/office/powerpoint/2010/main" val="322998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IS HAVING DEEP ROOTS</a:t>
            </a:r>
            <a:br>
              <a:rPr lang="en-US" sz="5400" b="1" dirty="0" smtClean="0"/>
            </a:br>
            <a:r>
              <a:rPr lang="en-US" sz="5400" b="1" dirty="0" smtClean="0"/>
              <a:t>GOOD OR BAD?</a:t>
            </a:r>
            <a:br>
              <a:rPr lang="en-US" sz="5400" b="1" dirty="0" smtClean="0"/>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24128" y="875489"/>
            <a:ext cx="6637506" cy="4524315"/>
          </a:xfrm>
          <a:prstGeom prst="rect">
            <a:avLst/>
          </a:prstGeom>
          <a:noFill/>
        </p:spPr>
        <p:txBody>
          <a:bodyPr wrap="square" rtlCol="0">
            <a:spAutoFit/>
          </a:bodyPr>
          <a:lstStyle/>
          <a:p>
            <a:pPr marL="571500" indent="-571500">
              <a:buFont typeface="Arial" panose="020B0604020202020204" pitchFamily="34" charset="0"/>
              <a:buChar char="•"/>
            </a:pPr>
            <a:r>
              <a:rPr lang="en-US" sz="4800" dirty="0"/>
              <a:t>When it comes to the causality of disproportionality </a:t>
            </a:r>
            <a:r>
              <a:rPr lang="en-US" sz="4800" dirty="0" smtClean="0"/>
              <a:t>would you rather have deep roots or shallow roots?</a:t>
            </a:r>
          </a:p>
        </p:txBody>
      </p:sp>
    </p:spTree>
    <p:extLst>
      <p:ext uri="{BB962C8B-B14F-4D97-AF65-F5344CB8AC3E}">
        <p14:creationId xmlns:p14="http://schemas.microsoft.com/office/powerpoint/2010/main" val="251141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HOW DID </a:t>
            </a:r>
            <a:br>
              <a:rPr lang="en-US" sz="5400" b="1" dirty="0" smtClean="0"/>
            </a:br>
            <a:r>
              <a:rPr lang="en-US" sz="5400" b="1" dirty="0" smtClean="0"/>
              <a:t>YOU GET HERE?</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336" y="527173"/>
            <a:ext cx="7490298" cy="6063198"/>
          </a:xfrm>
          <a:prstGeom prst="rect">
            <a:avLst/>
          </a:prstGeom>
          <a:noFill/>
        </p:spPr>
        <p:txBody>
          <a:bodyPr wrap="square" rtlCol="0">
            <a:spAutoFit/>
          </a:bodyPr>
          <a:lstStyle/>
          <a:p>
            <a:pPr marL="461963" indent="-461963">
              <a:buFont typeface="Arial" panose="020B0604020202020204" pitchFamily="34" charset="0"/>
              <a:buChar char="•"/>
            </a:pPr>
            <a:r>
              <a:rPr lang="en-US" sz="4000" b="1" dirty="0" smtClean="0">
                <a:solidFill>
                  <a:schemeClr val="accent1">
                    <a:lumMod val="50000"/>
                  </a:schemeClr>
                </a:solidFill>
              </a:rPr>
              <a:t>Special Education Annual Performance Report Indicators</a:t>
            </a:r>
          </a:p>
          <a:p>
            <a:pPr lvl="2" indent="-461963">
              <a:buFont typeface="Arial" panose="020B0604020202020204" pitchFamily="34" charset="0"/>
              <a:buChar char="•"/>
            </a:pPr>
            <a:r>
              <a:rPr lang="en-US" sz="4400" dirty="0" smtClean="0"/>
              <a:t>I-4A &amp; 4B: Discipline</a:t>
            </a:r>
          </a:p>
          <a:p>
            <a:pPr lvl="2" indent="-461963">
              <a:buFont typeface="Arial" panose="020B0604020202020204" pitchFamily="34" charset="0"/>
              <a:buChar char="•"/>
            </a:pPr>
            <a:r>
              <a:rPr lang="en-US" sz="4400" dirty="0" smtClean="0"/>
              <a:t>I-9: Disproportionate Representation in Identification</a:t>
            </a:r>
          </a:p>
          <a:p>
            <a:pPr lvl="2" indent="-461963">
              <a:buFont typeface="Arial" panose="020B0604020202020204" pitchFamily="34" charset="0"/>
              <a:buChar char="•"/>
            </a:pPr>
            <a:r>
              <a:rPr lang="en-US" sz="4400" dirty="0" smtClean="0"/>
              <a:t>I-10: </a:t>
            </a:r>
            <a:r>
              <a:rPr lang="en-US" sz="4400" dirty="0"/>
              <a:t>Disproportionate Representation </a:t>
            </a:r>
            <a:r>
              <a:rPr lang="en-US" sz="4400" dirty="0" smtClean="0"/>
              <a:t>in a Specific Disability Category</a:t>
            </a:r>
          </a:p>
        </p:txBody>
      </p:sp>
    </p:spTree>
    <p:extLst>
      <p:ext uri="{BB962C8B-B14F-4D97-AF65-F5344CB8AC3E}">
        <p14:creationId xmlns:p14="http://schemas.microsoft.com/office/powerpoint/2010/main" val="31408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ounded Rectangle 4"/>
          <p:cNvSpPr/>
          <p:nvPr/>
        </p:nvSpPr>
        <p:spPr>
          <a:xfrm>
            <a:off x="7839306" y="579863"/>
            <a:ext cx="5084955"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370348752"/>
              </p:ext>
            </p:extLst>
          </p:nvPr>
        </p:nvGraphicFramePr>
        <p:xfrm>
          <a:off x="101599" y="101591"/>
          <a:ext cx="11932359" cy="6698237"/>
        </p:xfrm>
        <a:graphic>
          <a:graphicData uri="http://schemas.openxmlformats.org/drawingml/2006/table">
            <a:tbl>
              <a:tblPr/>
              <a:tblGrid>
                <a:gridCol w="3705649">
                  <a:extLst>
                    <a:ext uri="{9D8B030D-6E8A-4147-A177-3AD203B41FA5}">
                      <a16:colId xmlns:a16="http://schemas.microsoft.com/office/drawing/2014/main" val="2128890393"/>
                    </a:ext>
                  </a:extLst>
                </a:gridCol>
                <a:gridCol w="819683">
                  <a:extLst>
                    <a:ext uri="{9D8B030D-6E8A-4147-A177-3AD203B41FA5}">
                      <a16:colId xmlns:a16="http://schemas.microsoft.com/office/drawing/2014/main" val="302047053"/>
                    </a:ext>
                  </a:extLst>
                </a:gridCol>
                <a:gridCol w="819683">
                  <a:extLst>
                    <a:ext uri="{9D8B030D-6E8A-4147-A177-3AD203B41FA5}">
                      <a16:colId xmlns:a16="http://schemas.microsoft.com/office/drawing/2014/main" val="3595237855"/>
                    </a:ext>
                  </a:extLst>
                </a:gridCol>
                <a:gridCol w="909336">
                  <a:extLst>
                    <a:ext uri="{9D8B030D-6E8A-4147-A177-3AD203B41FA5}">
                      <a16:colId xmlns:a16="http://schemas.microsoft.com/office/drawing/2014/main" val="1420854054"/>
                    </a:ext>
                  </a:extLst>
                </a:gridCol>
                <a:gridCol w="290304">
                  <a:extLst>
                    <a:ext uri="{9D8B030D-6E8A-4147-A177-3AD203B41FA5}">
                      <a16:colId xmlns:a16="http://schemas.microsoft.com/office/drawing/2014/main" val="909023373"/>
                    </a:ext>
                  </a:extLst>
                </a:gridCol>
                <a:gridCol w="819683">
                  <a:extLst>
                    <a:ext uri="{9D8B030D-6E8A-4147-A177-3AD203B41FA5}">
                      <a16:colId xmlns:a16="http://schemas.microsoft.com/office/drawing/2014/main" val="4086130380"/>
                    </a:ext>
                  </a:extLst>
                </a:gridCol>
                <a:gridCol w="819683">
                  <a:extLst>
                    <a:ext uri="{9D8B030D-6E8A-4147-A177-3AD203B41FA5}">
                      <a16:colId xmlns:a16="http://schemas.microsoft.com/office/drawing/2014/main" val="258149351"/>
                    </a:ext>
                  </a:extLst>
                </a:gridCol>
                <a:gridCol w="960566">
                  <a:extLst>
                    <a:ext uri="{9D8B030D-6E8A-4147-A177-3AD203B41FA5}">
                      <a16:colId xmlns:a16="http://schemas.microsoft.com/office/drawing/2014/main" val="1332187114"/>
                    </a:ext>
                  </a:extLst>
                </a:gridCol>
                <a:gridCol w="1024602">
                  <a:extLst>
                    <a:ext uri="{9D8B030D-6E8A-4147-A177-3AD203B41FA5}">
                      <a16:colId xmlns:a16="http://schemas.microsoft.com/office/drawing/2014/main" val="1494309039"/>
                    </a:ext>
                  </a:extLst>
                </a:gridCol>
                <a:gridCol w="341534">
                  <a:extLst>
                    <a:ext uri="{9D8B030D-6E8A-4147-A177-3AD203B41FA5}">
                      <a16:colId xmlns:a16="http://schemas.microsoft.com/office/drawing/2014/main" val="756038222"/>
                    </a:ext>
                  </a:extLst>
                </a:gridCol>
                <a:gridCol w="601953">
                  <a:extLst>
                    <a:ext uri="{9D8B030D-6E8A-4147-A177-3AD203B41FA5}">
                      <a16:colId xmlns:a16="http://schemas.microsoft.com/office/drawing/2014/main" val="4270874908"/>
                    </a:ext>
                  </a:extLst>
                </a:gridCol>
                <a:gridCol w="819683">
                  <a:extLst>
                    <a:ext uri="{9D8B030D-6E8A-4147-A177-3AD203B41FA5}">
                      <a16:colId xmlns:a16="http://schemas.microsoft.com/office/drawing/2014/main" val="373415107"/>
                    </a:ext>
                  </a:extLst>
                </a:gridCol>
              </a:tblGrid>
              <a:tr h="230454">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400" b="1" i="0" u="none" strike="noStrike">
                          <a:solidFill>
                            <a:srgbClr val="000000"/>
                          </a:solidFill>
                          <a:effectLst/>
                          <a:latin typeface="+mn-lt"/>
                        </a:rPr>
                        <a:t>Indicator 4A (Difference &gt; 1.36)</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1400" b="1" i="0" u="none" strike="noStrike">
                          <a:solidFill>
                            <a:srgbClr val="000000"/>
                          </a:solidFill>
                          <a:effectLst/>
                          <a:latin typeface="+mn-lt"/>
                        </a:rPr>
                        <a:t>Indicator 4B (Difference &gt;4)</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400" b="1" i="0" u="none" strike="noStrike">
                          <a:solidFill>
                            <a:srgbClr val="000000"/>
                          </a:solidFill>
                          <a:effectLst/>
                          <a:latin typeface="+mn-lt"/>
                        </a:rPr>
                        <a:t>Indicator 10</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78294726"/>
                  </a:ext>
                </a:extLst>
              </a:tr>
              <a:tr h="570645">
                <a:tc>
                  <a:txBody>
                    <a:bodyPr/>
                    <a:lstStyle/>
                    <a:p>
                      <a:pPr algn="ctr" fontAlgn="ctr"/>
                      <a:r>
                        <a:rPr lang="en-US" sz="1400" b="0" i="0" u="none" strike="noStrike">
                          <a:solidFill>
                            <a:srgbClr val="000000"/>
                          </a:solidFill>
                          <a:effectLst/>
                          <a:latin typeface="+mn-lt"/>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Sped Rate</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GE  Rate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Rate Difference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n-lt"/>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Rate</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GE RATE</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Hispanic Difference</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Black Difference</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n-lt"/>
                        </a:rPr>
                        <a:t> </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Black (ID)</a:t>
                      </a:r>
                    </a:p>
                  </a:txBody>
                  <a:tcPr marL="7180" marR="7180" marT="71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mn-lt"/>
                        </a:rPr>
                        <a:t>White (SLD)</a:t>
                      </a:r>
                    </a:p>
                  </a:txBody>
                  <a:tcPr marL="7180" marR="7180" marT="71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453208"/>
                  </a:ext>
                </a:extLst>
              </a:tr>
              <a:tr h="219480">
                <a:tc>
                  <a:txBody>
                    <a:bodyPr/>
                    <a:lstStyle/>
                    <a:p>
                      <a:pPr algn="l" fontAlgn="t"/>
                      <a:r>
                        <a:rPr lang="en-US" sz="1400" b="0" i="0" u="none" strike="noStrike">
                          <a:solidFill>
                            <a:srgbClr val="000000"/>
                          </a:solidFill>
                          <a:effectLst/>
                          <a:latin typeface="+mn-lt"/>
                        </a:rPr>
                        <a:t>DEWITT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3.03%</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1.27%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1.76%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10.7</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1.27%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9.44</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980757"/>
                  </a:ext>
                </a:extLst>
              </a:tr>
              <a:tr h="219480">
                <a:tc>
                  <a:txBody>
                    <a:bodyPr/>
                    <a:lstStyle/>
                    <a:p>
                      <a:pPr algn="l" fontAlgn="t"/>
                      <a:r>
                        <a:rPr lang="en-US" sz="1400" b="0" i="0" u="none" strike="noStrike">
                          <a:solidFill>
                            <a:srgbClr val="000000"/>
                          </a:solidFill>
                          <a:effectLst/>
                          <a:latin typeface="+mn-lt"/>
                        </a:rPr>
                        <a:t>DERMOTT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3.64%</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0.27%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3.37%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2745379"/>
                  </a:ext>
                </a:extLst>
              </a:tr>
              <a:tr h="383638">
                <a:tc>
                  <a:txBody>
                    <a:bodyPr/>
                    <a:lstStyle/>
                    <a:p>
                      <a:pPr algn="l" fontAlgn="t"/>
                      <a:r>
                        <a:rPr lang="en-US" sz="1400" b="0" i="0" u="none" strike="noStrike">
                          <a:solidFill>
                            <a:srgbClr val="000000"/>
                          </a:solidFill>
                          <a:effectLst/>
                          <a:latin typeface="+mn-lt"/>
                        </a:rPr>
                        <a:t>RIVERSIDE SCHOOL DISTRICT (CRAIGHEAD)</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1.49%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0.00%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1.49%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6766279"/>
                  </a:ext>
                </a:extLst>
              </a:tr>
              <a:tr h="219480">
                <a:tc>
                  <a:txBody>
                    <a:bodyPr/>
                    <a:lstStyle/>
                    <a:p>
                      <a:pPr algn="l" fontAlgn="t"/>
                      <a:r>
                        <a:rPr lang="en-US" sz="1400" b="0" i="0" u="none" strike="noStrike">
                          <a:solidFill>
                            <a:srgbClr val="000000"/>
                          </a:solidFill>
                          <a:effectLst/>
                          <a:latin typeface="+mn-lt"/>
                        </a:rPr>
                        <a:t>CEDARVILLE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2.00%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0.24%</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1.76%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049447"/>
                  </a:ext>
                </a:extLst>
              </a:tr>
              <a:tr h="219480">
                <a:tc>
                  <a:txBody>
                    <a:bodyPr/>
                    <a:lstStyle/>
                    <a:p>
                      <a:pPr algn="l" fontAlgn="t"/>
                      <a:r>
                        <a:rPr lang="en-US" sz="1400" b="0" i="0" u="none" strike="noStrike">
                          <a:solidFill>
                            <a:srgbClr val="000000"/>
                          </a:solidFill>
                          <a:effectLst/>
                          <a:latin typeface="+mn-lt"/>
                        </a:rPr>
                        <a:t>MARION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4.26%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1.89%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2.37%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6.82</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1.89%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4.93</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523814"/>
                  </a:ext>
                </a:extLst>
              </a:tr>
              <a:tr h="219480">
                <a:tc>
                  <a:txBody>
                    <a:bodyPr/>
                    <a:lstStyle/>
                    <a:p>
                      <a:pPr algn="l" fontAlgn="t"/>
                      <a:r>
                        <a:rPr lang="en-US" sz="1400" b="0" i="0" u="none" strike="noStrike">
                          <a:solidFill>
                            <a:srgbClr val="000000"/>
                          </a:solidFill>
                          <a:effectLst/>
                          <a:latin typeface="+mn-lt"/>
                        </a:rPr>
                        <a:t>MCGEHEE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2.05%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0.43%</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1.63%</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6478561"/>
                  </a:ext>
                </a:extLst>
              </a:tr>
              <a:tr h="219480">
                <a:tc>
                  <a:txBody>
                    <a:bodyPr/>
                    <a:lstStyle/>
                    <a:p>
                      <a:pPr algn="l" fontAlgn="t"/>
                      <a:r>
                        <a:rPr lang="en-US" sz="1400" b="0" i="0" u="none" strike="noStrike">
                          <a:solidFill>
                            <a:srgbClr val="000000"/>
                          </a:solidFill>
                          <a:effectLst/>
                          <a:latin typeface="+mn-lt"/>
                        </a:rPr>
                        <a:t>CONWAY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4.32</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275435"/>
                  </a:ext>
                </a:extLst>
              </a:tr>
              <a:tr h="219480">
                <a:tc>
                  <a:txBody>
                    <a:bodyPr/>
                    <a:lstStyle/>
                    <a:p>
                      <a:pPr algn="l" fontAlgn="t"/>
                      <a:r>
                        <a:rPr lang="en-US" sz="1400" b="0" i="0" u="none" strike="noStrike">
                          <a:solidFill>
                            <a:srgbClr val="000000"/>
                          </a:solidFill>
                          <a:effectLst/>
                          <a:latin typeface="+mn-lt"/>
                        </a:rPr>
                        <a:t>VILONIA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8</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0.09%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7.91%</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651051"/>
                  </a:ext>
                </a:extLst>
              </a:tr>
              <a:tr h="219480">
                <a:tc>
                  <a:txBody>
                    <a:bodyPr/>
                    <a:lstStyle/>
                    <a:p>
                      <a:pPr algn="l" fontAlgn="t"/>
                      <a:r>
                        <a:rPr lang="en-US" sz="1400" b="0" i="0" u="none" strike="noStrike">
                          <a:solidFill>
                            <a:srgbClr val="000000"/>
                          </a:solidFill>
                          <a:effectLst/>
                          <a:latin typeface="+mn-lt"/>
                        </a:rPr>
                        <a:t>PARAGOULD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2.01%</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0.56%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1.45%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255428"/>
                  </a:ext>
                </a:extLst>
              </a:tr>
              <a:tr h="219480">
                <a:tc>
                  <a:txBody>
                    <a:bodyPr/>
                    <a:lstStyle/>
                    <a:p>
                      <a:pPr algn="l" fontAlgn="t"/>
                      <a:r>
                        <a:rPr lang="en-US" sz="1400" b="0" i="0" u="none" strike="noStrike">
                          <a:solidFill>
                            <a:srgbClr val="000000"/>
                          </a:solidFill>
                          <a:effectLst/>
                          <a:latin typeface="+mn-lt"/>
                        </a:rPr>
                        <a:t>GLEN ROSE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1.47%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0.10%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1.37%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3009595"/>
                  </a:ext>
                </a:extLst>
              </a:tr>
              <a:tr h="219480">
                <a:tc>
                  <a:txBody>
                    <a:bodyPr/>
                    <a:lstStyle/>
                    <a:p>
                      <a:pPr algn="l" fontAlgn="t"/>
                      <a:r>
                        <a:rPr lang="en-US" sz="1400" b="0" i="0" u="none" strike="noStrike">
                          <a:solidFill>
                            <a:srgbClr val="000000"/>
                          </a:solidFill>
                          <a:effectLst/>
                          <a:latin typeface="+mn-lt"/>
                        </a:rPr>
                        <a:t>CEDAR RIDGE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2.27%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0.82%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1.45%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415346"/>
                  </a:ext>
                </a:extLst>
              </a:tr>
              <a:tr h="219480">
                <a:tc>
                  <a:txBody>
                    <a:bodyPr/>
                    <a:lstStyle/>
                    <a:p>
                      <a:pPr algn="l" fontAlgn="t"/>
                      <a:r>
                        <a:rPr lang="en-US" sz="1400" b="0" i="0" u="none" strike="noStrike">
                          <a:solidFill>
                            <a:srgbClr val="000000"/>
                          </a:solidFill>
                          <a:effectLst/>
                          <a:latin typeface="+mn-lt"/>
                        </a:rPr>
                        <a:t>NEWPORT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2.26%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0.66%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1.60%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2835069"/>
                  </a:ext>
                </a:extLst>
              </a:tr>
              <a:tr h="219480">
                <a:tc>
                  <a:txBody>
                    <a:bodyPr/>
                    <a:lstStyle/>
                    <a:p>
                      <a:pPr algn="l" fontAlgn="t"/>
                      <a:r>
                        <a:rPr lang="en-US" sz="1400" b="0" i="0" u="none" strike="noStrike">
                          <a:solidFill>
                            <a:srgbClr val="000000"/>
                          </a:solidFill>
                          <a:effectLst/>
                          <a:latin typeface="+mn-lt"/>
                        </a:rPr>
                        <a:t>PINE BLUFF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6.40%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4.88%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1.52%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291356"/>
                  </a:ext>
                </a:extLst>
              </a:tr>
              <a:tr h="219480">
                <a:tc>
                  <a:txBody>
                    <a:bodyPr/>
                    <a:lstStyle/>
                    <a:p>
                      <a:pPr algn="l" fontAlgn="t"/>
                      <a:r>
                        <a:rPr lang="en-US" sz="1400" b="0" i="0" u="none" strike="noStrike">
                          <a:solidFill>
                            <a:srgbClr val="000000"/>
                          </a:solidFill>
                          <a:effectLst/>
                          <a:latin typeface="+mn-lt"/>
                        </a:rPr>
                        <a:t>LEE COUNTY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3.45%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1.79%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1.66%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837590"/>
                  </a:ext>
                </a:extLst>
              </a:tr>
              <a:tr h="219480">
                <a:tc>
                  <a:txBody>
                    <a:bodyPr/>
                    <a:lstStyle/>
                    <a:p>
                      <a:pPr algn="l" fontAlgn="t"/>
                      <a:r>
                        <a:rPr lang="en-US" sz="1400" b="0" i="0" u="none" strike="noStrike">
                          <a:solidFill>
                            <a:srgbClr val="000000"/>
                          </a:solidFill>
                          <a:effectLst/>
                          <a:latin typeface="+mn-lt"/>
                        </a:rPr>
                        <a:t>ENGLAND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3.92%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1.98%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1.94%</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2596154"/>
                  </a:ext>
                </a:extLst>
              </a:tr>
              <a:tr h="219480">
                <a:tc>
                  <a:txBody>
                    <a:bodyPr/>
                    <a:lstStyle/>
                    <a:p>
                      <a:pPr algn="l" fontAlgn="t"/>
                      <a:r>
                        <a:rPr lang="en-US" sz="1400" b="0" i="0" u="none" strike="noStrike">
                          <a:solidFill>
                            <a:srgbClr val="000000"/>
                          </a:solidFill>
                          <a:effectLst/>
                          <a:latin typeface="+mn-lt"/>
                        </a:rPr>
                        <a:t>BLYTHEVILLE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7.27%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3.87%</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7.98</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4.59</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167527"/>
                  </a:ext>
                </a:extLst>
              </a:tr>
              <a:tr h="219480">
                <a:tc>
                  <a:txBody>
                    <a:bodyPr/>
                    <a:lstStyle/>
                    <a:p>
                      <a:pPr algn="l" fontAlgn="t"/>
                      <a:r>
                        <a:rPr lang="en-US" sz="1400" b="0" i="0" u="none" strike="noStrike">
                          <a:solidFill>
                            <a:srgbClr val="000000"/>
                          </a:solidFill>
                          <a:effectLst/>
                          <a:latin typeface="+mn-lt"/>
                        </a:rPr>
                        <a:t>RIVERCREST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3.92%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3.52%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7.69</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7.29</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7734855"/>
                  </a:ext>
                </a:extLst>
              </a:tr>
              <a:tr h="219480">
                <a:tc>
                  <a:txBody>
                    <a:bodyPr/>
                    <a:lstStyle/>
                    <a:p>
                      <a:pPr algn="l" fontAlgn="t"/>
                      <a:r>
                        <a:rPr lang="en-US" sz="1400" b="0" i="0" u="none" strike="noStrike">
                          <a:solidFill>
                            <a:srgbClr val="000000"/>
                          </a:solidFill>
                          <a:effectLst/>
                          <a:latin typeface="+mn-lt"/>
                        </a:rPr>
                        <a:t>GOSNELL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2.72%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0.38%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2.34%</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FF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430686"/>
                  </a:ext>
                </a:extLst>
              </a:tr>
              <a:tr h="219480">
                <a:tc>
                  <a:txBody>
                    <a:bodyPr/>
                    <a:lstStyle/>
                    <a:p>
                      <a:pPr algn="l" fontAlgn="t"/>
                      <a:r>
                        <a:rPr lang="en-US" sz="1400" b="0" i="0" u="none" strike="noStrike">
                          <a:solidFill>
                            <a:srgbClr val="000000"/>
                          </a:solidFill>
                          <a:effectLst/>
                          <a:latin typeface="+mn-lt"/>
                        </a:rPr>
                        <a:t>BRINKLEY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6.74%</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2.98%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3.76%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8.47</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2.98%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5.50</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6693528"/>
                  </a:ext>
                </a:extLst>
              </a:tr>
              <a:tr h="219480">
                <a:tc>
                  <a:txBody>
                    <a:bodyPr/>
                    <a:lstStyle/>
                    <a:p>
                      <a:pPr algn="l" fontAlgn="t"/>
                      <a:r>
                        <a:rPr lang="en-US" sz="1400" b="0" i="0" u="none" strike="noStrike">
                          <a:solidFill>
                            <a:srgbClr val="000000"/>
                          </a:solidFill>
                          <a:effectLst/>
                          <a:latin typeface="+mn-lt"/>
                        </a:rPr>
                        <a:t>CLARENDON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2.56%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0.58%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1.98%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5.13</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0.58%</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4.54</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15301"/>
                  </a:ext>
                </a:extLst>
              </a:tr>
              <a:tr h="219480">
                <a:tc>
                  <a:txBody>
                    <a:bodyPr/>
                    <a:lstStyle/>
                    <a:p>
                      <a:pPr algn="l" fontAlgn="t"/>
                      <a:r>
                        <a:rPr lang="en-US" sz="1400" b="0" i="0" u="none" strike="noStrike">
                          <a:solidFill>
                            <a:srgbClr val="000000"/>
                          </a:solidFill>
                          <a:effectLst/>
                          <a:latin typeface="+mn-lt"/>
                        </a:rPr>
                        <a:t>MARVELL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10.45%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4.99%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5.46%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mn-lt"/>
                        </a:rPr>
                        <a:t>10.7</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4.99%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5.73</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912444"/>
                  </a:ext>
                </a:extLst>
              </a:tr>
              <a:tr h="219480">
                <a:tc>
                  <a:txBody>
                    <a:bodyPr/>
                    <a:lstStyle/>
                    <a:p>
                      <a:pPr algn="l" fontAlgn="t"/>
                      <a:r>
                        <a:rPr lang="en-US" sz="1400" b="0" i="0" u="none" strike="noStrike">
                          <a:solidFill>
                            <a:srgbClr val="000000"/>
                          </a:solidFill>
                          <a:effectLst/>
                          <a:latin typeface="+mn-lt"/>
                        </a:rPr>
                        <a:t>MENA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FF0000"/>
                          </a:solidFill>
                          <a:effectLst/>
                          <a:latin typeface="+mn-lt"/>
                        </a:rPr>
                        <a:t>4.02</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008780"/>
                  </a:ext>
                </a:extLst>
              </a:tr>
              <a:tr h="219480">
                <a:tc>
                  <a:txBody>
                    <a:bodyPr/>
                    <a:lstStyle/>
                    <a:p>
                      <a:pPr algn="l" fontAlgn="t"/>
                      <a:r>
                        <a:rPr lang="en-US" sz="1400" b="0" i="0" u="none" strike="noStrike">
                          <a:solidFill>
                            <a:srgbClr val="000000"/>
                          </a:solidFill>
                          <a:effectLst/>
                          <a:latin typeface="+mn-lt"/>
                        </a:rPr>
                        <a:t>PULASKI CO. SPEC.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3.16%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1.52%</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1.65%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435310"/>
                  </a:ext>
                </a:extLst>
              </a:tr>
              <a:tr h="219480">
                <a:tc>
                  <a:txBody>
                    <a:bodyPr/>
                    <a:lstStyle/>
                    <a:p>
                      <a:pPr algn="l" fontAlgn="t"/>
                      <a:r>
                        <a:rPr lang="en-US" sz="1400" b="0" i="0" u="none" strike="noStrike">
                          <a:solidFill>
                            <a:srgbClr val="000000"/>
                          </a:solidFill>
                          <a:effectLst/>
                          <a:latin typeface="+mn-lt"/>
                        </a:rPr>
                        <a:t>FORREST CITY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6.20%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3.79%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2.40%</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2887895"/>
                  </a:ext>
                </a:extLst>
              </a:tr>
              <a:tr h="219480">
                <a:tc>
                  <a:txBody>
                    <a:bodyPr/>
                    <a:lstStyle/>
                    <a:p>
                      <a:pPr algn="l" fontAlgn="t"/>
                      <a:r>
                        <a:rPr lang="en-US" sz="1400" b="0" i="0" u="none" strike="noStrike">
                          <a:solidFill>
                            <a:srgbClr val="000000"/>
                          </a:solidFill>
                          <a:effectLst/>
                          <a:latin typeface="+mn-lt"/>
                        </a:rPr>
                        <a:t>FAYETTEVILLE SCHOOL DISTRICT</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1.95%</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0.39%</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FF0000"/>
                          </a:solidFill>
                          <a:effectLst/>
                          <a:latin typeface="+mn-lt"/>
                        </a:rPr>
                        <a:t>1.56%</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400" b="0" i="0" u="none" strike="noStrike">
                          <a:solidFill>
                            <a:srgbClr val="000000"/>
                          </a:solidFill>
                          <a:effectLst/>
                          <a:latin typeface="+mn-lt"/>
                        </a:rPr>
                        <a:t> </a:t>
                      </a:r>
                    </a:p>
                  </a:txBody>
                  <a:tcPr marL="7180" marR="7180" marT="71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5752385"/>
                  </a:ext>
                </a:extLst>
              </a:tr>
              <a:tr h="219480">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mn-lt"/>
                        </a:rPr>
                        <a:t>22</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mn-lt"/>
                        </a:rPr>
                        <a:t>1</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mn-lt"/>
                        </a:rPr>
                        <a:t>7</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effectLst/>
                          <a:latin typeface="+mn-lt"/>
                        </a:rPr>
                        <a:t> </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solidFill>
                            <a:srgbClr val="000000"/>
                          </a:solidFill>
                          <a:effectLst/>
                          <a:latin typeface="+mn-lt"/>
                        </a:rPr>
                        <a:t>1</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mn-lt"/>
                        </a:rPr>
                        <a:t>1</a:t>
                      </a:r>
                    </a:p>
                  </a:txBody>
                  <a:tcPr marL="7180" marR="7180" marT="71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51017"/>
                  </a:ext>
                </a:extLst>
              </a:tr>
            </a:tbl>
          </a:graphicData>
        </a:graphic>
      </p:graphicFrame>
    </p:spTree>
    <p:extLst>
      <p:ext uri="{BB962C8B-B14F-4D97-AF65-F5344CB8AC3E}">
        <p14:creationId xmlns:p14="http://schemas.microsoft.com/office/powerpoint/2010/main" val="1060168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Indicators and Current Methodology</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336" y="209231"/>
            <a:ext cx="7490298" cy="6047809"/>
          </a:xfrm>
          <a:prstGeom prst="rect">
            <a:avLst/>
          </a:prstGeom>
          <a:noFill/>
        </p:spPr>
        <p:txBody>
          <a:bodyPr wrap="square" rtlCol="0">
            <a:spAutoFit/>
          </a:bodyPr>
          <a:lstStyle/>
          <a:p>
            <a:r>
              <a:rPr lang="en-US" sz="2400" b="1" dirty="0" smtClean="0">
                <a:solidFill>
                  <a:schemeClr val="accent1">
                    <a:lumMod val="50000"/>
                  </a:schemeClr>
                </a:solidFill>
              </a:rPr>
              <a:t>Indicator 4A: Suspension/Expulsion</a:t>
            </a:r>
          </a:p>
          <a:p>
            <a:endParaRPr lang="en-US" sz="2400" b="1" dirty="0" smtClean="0">
              <a:solidFill>
                <a:schemeClr val="accent1">
                  <a:lumMod val="50000"/>
                </a:schemeClr>
              </a:solidFill>
            </a:endParaRPr>
          </a:p>
          <a:p>
            <a:r>
              <a:rPr lang="en-US" sz="2400" b="1" dirty="0" smtClean="0">
                <a:solidFill>
                  <a:schemeClr val="accent1">
                    <a:lumMod val="50000"/>
                  </a:schemeClr>
                </a:solidFill>
              </a:rPr>
              <a:t>Rates </a:t>
            </a:r>
            <a:r>
              <a:rPr lang="en-US" sz="2400" b="1" dirty="0">
                <a:solidFill>
                  <a:schemeClr val="accent1">
                    <a:lumMod val="50000"/>
                  </a:schemeClr>
                </a:solidFill>
              </a:rPr>
              <a:t>of suspension and expulsion: </a:t>
            </a:r>
            <a:endParaRPr lang="en-US" sz="2100" b="1" dirty="0" smtClean="0">
              <a:solidFill>
                <a:schemeClr val="accent1">
                  <a:lumMod val="50000"/>
                </a:schemeClr>
              </a:solidFill>
            </a:endParaRPr>
          </a:p>
          <a:p>
            <a:pPr marL="457200" indent="-457200">
              <a:buFont typeface="+mj-lt"/>
              <a:buAutoNum type="alphaUcPeriod"/>
            </a:pPr>
            <a:r>
              <a:rPr lang="en-US" sz="2100" dirty="0" smtClean="0"/>
              <a:t>Percent </a:t>
            </a:r>
            <a:r>
              <a:rPr lang="en-US" sz="2100" dirty="0"/>
              <a:t>of districts that have a significant discrepancy in the rate of suspensions and expulsions of greater than 10 days in a school year for children with IEPs; and </a:t>
            </a:r>
            <a:endParaRPr lang="en-US" sz="2100" dirty="0" smtClean="0"/>
          </a:p>
          <a:p>
            <a:pPr marL="457200" indent="-457200">
              <a:buFont typeface="+mj-lt"/>
              <a:buAutoNum type="alphaUcPeriod"/>
            </a:pPr>
            <a:endParaRPr lang="en-US" sz="2100" dirty="0" smtClean="0"/>
          </a:p>
          <a:p>
            <a:pPr marL="457200" indent="-457200">
              <a:buFont typeface="+mj-lt"/>
              <a:buAutoNum type="alphaUcPeriod"/>
            </a:pPr>
            <a:r>
              <a:rPr lang="en-US" sz="2100" dirty="0" smtClean="0"/>
              <a:t>Percent </a:t>
            </a:r>
            <a:r>
              <a:rPr lang="en-US" sz="2100" dirty="0"/>
              <a:t>of districts that have: (a) a significant discrepancy, by race or ethnicity, in the rate of suspensions and expulsions of greater than 10 days in a school year for children with IEPs; and (b) policies, procedures or practices that contribute to the significant discrepancy and do not comply with requirements relating to the development and implementation of IEPs, the use of positive behavioral interventions and supports, and procedural safeguards</a:t>
            </a:r>
            <a:r>
              <a:rPr lang="en-US" sz="2100" dirty="0" smtClean="0"/>
              <a:t>.</a:t>
            </a:r>
          </a:p>
          <a:p>
            <a:pPr marL="457200" indent="-457200">
              <a:buFont typeface="+mj-lt"/>
              <a:buAutoNum type="alphaUcPeriod"/>
            </a:pPr>
            <a:endParaRPr lang="en-US" sz="2100" dirty="0"/>
          </a:p>
          <a:p>
            <a:r>
              <a:rPr lang="en-US" sz="2100" b="1" dirty="0" smtClean="0"/>
              <a:t>Significant Difference is identified if the special education rate is 1.36 percentage points higher than the general education rate.</a:t>
            </a:r>
            <a:r>
              <a:rPr lang="en-US" sz="2100" dirty="0" smtClean="0"/>
              <a:t> </a:t>
            </a:r>
          </a:p>
        </p:txBody>
      </p:sp>
    </p:spTree>
    <p:extLst>
      <p:ext uri="{BB962C8B-B14F-4D97-AF65-F5344CB8AC3E}">
        <p14:creationId xmlns:p14="http://schemas.microsoft.com/office/powerpoint/2010/main" val="122751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Indicators and Current Methodology</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336" y="209231"/>
            <a:ext cx="7490298" cy="6401753"/>
          </a:xfrm>
          <a:prstGeom prst="rect">
            <a:avLst/>
          </a:prstGeom>
          <a:noFill/>
        </p:spPr>
        <p:txBody>
          <a:bodyPr wrap="square" rtlCol="0">
            <a:spAutoFit/>
          </a:bodyPr>
          <a:lstStyle/>
          <a:p>
            <a:r>
              <a:rPr lang="en-US" sz="2400" b="1" dirty="0" smtClean="0">
                <a:solidFill>
                  <a:schemeClr val="accent1">
                    <a:lumMod val="50000"/>
                  </a:schemeClr>
                </a:solidFill>
              </a:rPr>
              <a:t>Indicator 4B: Suspension/Expulsion </a:t>
            </a:r>
          </a:p>
          <a:p>
            <a:endParaRPr lang="en-US" sz="2000" dirty="0" smtClean="0"/>
          </a:p>
          <a:p>
            <a:r>
              <a:rPr lang="en-US" sz="2000" b="1" dirty="0">
                <a:solidFill>
                  <a:schemeClr val="accent1">
                    <a:lumMod val="50000"/>
                  </a:schemeClr>
                </a:solidFill>
              </a:rPr>
              <a:t>Rates of suspension and expulsion: </a:t>
            </a:r>
          </a:p>
          <a:p>
            <a:pPr marL="457200" indent="-457200">
              <a:buFont typeface="+mj-lt"/>
              <a:buAutoNum type="alphaUcPeriod"/>
            </a:pPr>
            <a:r>
              <a:rPr lang="en-US" sz="2000" dirty="0" smtClean="0"/>
              <a:t>Percent </a:t>
            </a:r>
            <a:r>
              <a:rPr lang="en-US" sz="2000" dirty="0"/>
              <a:t>of districts that have a significant discrepancy in the rate of suspensions and expulsions of greater than 10 days in a school year for children with IEPs; and </a:t>
            </a:r>
          </a:p>
          <a:p>
            <a:pPr marL="457200" indent="-457200">
              <a:buFont typeface="+mj-lt"/>
              <a:buAutoNum type="alphaUcPeriod"/>
            </a:pPr>
            <a:endParaRPr lang="en-US" sz="2000" dirty="0" smtClean="0"/>
          </a:p>
          <a:p>
            <a:pPr marL="457200" indent="-457200">
              <a:buFont typeface="+mj-lt"/>
              <a:buAutoNum type="alphaUcPeriod"/>
            </a:pPr>
            <a:r>
              <a:rPr lang="en-US" sz="2000" dirty="0" smtClean="0"/>
              <a:t>Percent </a:t>
            </a:r>
            <a:r>
              <a:rPr lang="en-US" sz="2000" dirty="0"/>
              <a:t>of districts that have: (a) a significant discrepancy, by race or ethnicity, in the rate of suspensions and expulsions of greater than 10 days in a school year for children with IEPs; and (b) policies, procedures or practices that contribute to the significant discrepancy and do not comply with requirements relating to the development and implementation of IEPs, the use of positive behavioral interventions and supports, and procedural safeguards.</a:t>
            </a:r>
          </a:p>
          <a:p>
            <a:endParaRPr lang="en-US" sz="2100" b="1" dirty="0" smtClean="0"/>
          </a:p>
          <a:p>
            <a:endParaRPr lang="en-US" sz="2100" b="1" dirty="0"/>
          </a:p>
          <a:p>
            <a:r>
              <a:rPr lang="en-US" sz="2100" b="1" dirty="0" smtClean="0"/>
              <a:t>Significant Difference is identified if the rate for a racial/ethnicity category within special education when compared to all racial/ethnic groups in general education is greater than 4 percentage points than the general education rate.</a:t>
            </a:r>
            <a:endParaRPr lang="en-US" sz="2100" dirty="0" smtClean="0"/>
          </a:p>
        </p:txBody>
      </p:sp>
    </p:spTree>
    <p:extLst>
      <p:ext uri="{BB962C8B-B14F-4D97-AF65-F5344CB8AC3E}">
        <p14:creationId xmlns:p14="http://schemas.microsoft.com/office/powerpoint/2010/main" val="417243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1000"/>
                                        <p:tgtEl>
                                          <p:spTgt spid="3">
                                            <p:txEl>
                                              <p:pRg st="8" end="8"/>
                                            </p:txEl>
                                          </p:spTgt>
                                        </p:tgtEl>
                                      </p:cBhvr>
                                    </p:animEffect>
                                    <p:anim calcmode="lin" valueType="num">
                                      <p:cBhvr>
                                        <p:cTn id="3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634" y="363344"/>
            <a:ext cx="4630366" cy="6227027"/>
          </a:xfrm>
          <a:solidFill>
            <a:schemeClr val="bg2">
              <a:lumMod val="50000"/>
            </a:schemeClr>
          </a:solidFill>
          <a:effectLst>
            <a:outerShdw blurRad="57150" dist="19050" dir="5400000" algn="ctr" rotWithShape="0">
              <a:srgbClr val="000000">
                <a:alpha val="63000"/>
              </a:srgbClr>
            </a:outerShdw>
            <a:softEdge rad="127000"/>
          </a:effectLst>
        </p:spPr>
        <p:style>
          <a:lnRef idx="0">
            <a:schemeClr val="dk1"/>
          </a:lnRef>
          <a:fillRef idx="3">
            <a:schemeClr val="dk1"/>
          </a:fillRef>
          <a:effectRef idx="3">
            <a:schemeClr val="dk1"/>
          </a:effectRef>
          <a:fontRef idx="minor">
            <a:schemeClr val="lt1"/>
          </a:fontRef>
        </p:style>
        <p:txBody>
          <a:bodyPr anchor="ctr">
            <a:normAutofit/>
          </a:bodyPr>
          <a:lstStyle/>
          <a:p>
            <a:r>
              <a:rPr lang="en-US" sz="5400" b="1" dirty="0" smtClean="0"/>
              <a:t>Indicators and Current Methodology</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5" name="Rounded Rectangle 4"/>
          <p:cNvSpPr/>
          <p:nvPr/>
        </p:nvSpPr>
        <p:spPr>
          <a:xfrm>
            <a:off x="7746716" y="579863"/>
            <a:ext cx="5177546" cy="5780049"/>
          </a:xfrm>
          <a:prstGeom prst="roundRect">
            <a:avLst/>
          </a:prstGeom>
          <a:noFill/>
          <a:ln w="127000">
            <a:solidFill>
              <a:schemeClr val="bg1"/>
            </a:solidFill>
          </a:ln>
          <a:effectLst>
            <a:outerShdw blurRad="50800" dist="50800" dir="5400000" sx="4000" sy="4000" algn="ctr" rotWithShape="0">
              <a:srgbClr val="000000">
                <a:alpha val="43137"/>
              </a:srgbClr>
            </a:outerShdw>
            <a:reflection stA="45000" endPos="4000" dist="508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336" y="209231"/>
            <a:ext cx="7490298" cy="3908762"/>
          </a:xfrm>
          <a:prstGeom prst="rect">
            <a:avLst/>
          </a:prstGeom>
          <a:noFill/>
        </p:spPr>
        <p:txBody>
          <a:bodyPr wrap="square" rtlCol="0">
            <a:spAutoFit/>
          </a:bodyPr>
          <a:lstStyle/>
          <a:p>
            <a:r>
              <a:rPr lang="en-US" sz="2400" b="1" dirty="0" smtClean="0">
                <a:solidFill>
                  <a:schemeClr val="accent1">
                    <a:lumMod val="50000"/>
                  </a:schemeClr>
                </a:solidFill>
              </a:rPr>
              <a:t>Indicator 9: Disproportionate Representation - Identification </a:t>
            </a:r>
          </a:p>
          <a:p>
            <a:endParaRPr lang="en-US" sz="2000" dirty="0" smtClean="0"/>
          </a:p>
          <a:p>
            <a:r>
              <a:rPr lang="en-US" sz="2000" dirty="0" smtClean="0"/>
              <a:t>Percent </a:t>
            </a:r>
            <a:r>
              <a:rPr lang="en-US" sz="2000" dirty="0"/>
              <a:t>of districts with disproportionate representation of racial and ethnic groups in special education and related services that is the result of inappropriate identification. (20 U.S.C. 1416(a)(3)(C</a:t>
            </a:r>
            <a:r>
              <a:rPr lang="en-US" sz="2000" dirty="0" smtClean="0"/>
              <a:t>))</a:t>
            </a:r>
          </a:p>
          <a:p>
            <a:endParaRPr lang="en-US" sz="2000" dirty="0" smtClean="0"/>
          </a:p>
          <a:p>
            <a:pPr marL="457200" indent="-457200">
              <a:buFont typeface="+mj-lt"/>
              <a:buAutoNum type="alphaUcPeriod"/>
            </a:pPr>
            <a:r>
              <a:rPr lang="en-US" sz="2000" dirty="0" smtClean="0"/>
              <a:t>Districts are identified as having a disproportionate representation if the Risk Ratio is greater than 4</a:t>
            </a:r>
          </a:p>
          <a:p>
            <a:pPr marL="457200" indent="-457200">
              <a:buFont typeface="+mj-lt"/>
              <a:buAutoNum type="alphaUcPeriod"/>
            </a:pPr>
            <a:r>
              <a:rPr lang="en-US" sz="2000" dirty="0" smtClean="0"/>
              <a:t>Districts must complete a self-assessment of policies, procedures, and practices.</a:t>
            </a:r>
          </a:p>
          <a:p>
            <a:endParaRPr lang="en-US" sz="2000" dirty="0"/>
          </a:p>
        </p:txBody>
      </p:sp>
    </p:spTree>
    <p:extLst>
      <p:ext uri="{BB962C8B-B14F-4D97-AF65-F5344CB8AC3E}">
        <p14:creationId xmlns:p14="http://schemas.microsoft.com/office/powerpoint/2010/main" val="156057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TotalTime>
  <Words>1840</Words>
  <Application>Microsoft Office PowerPoint</Application>
  <PresentationFormat>Widescreen</PresentationFormat>
  <Paragraphs>565</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Cambria</vt:lpstr>
      <vt:lpstr>Courier New</vt:lpstr>
      <vt:lpstr>MS Mincho</vt:lpstr>
      <vt:lpstr>Times New Roman</vt:lpstr>
      <vt:lpstr>Office Theme</vt:lpstr>
      <vt:lpstr>How Deep  Do Your  Roots Go?   Disproportionality Institute March 8-9, 2017 Little Rock, Arkansas</vt:lpstr>
      <vt:lpstr>How Deep  Do Your  Roots Go?   Disproportionality Institute March 8-9, 2017 Little Rock, Arkansas</vt:lpstr>
      <vt:lpstr>IS HAVING DEEP ROOTS GOOD OR BAD?  </vt:lpstr>
      <vt:lpstr>IS HAVING DEEP ROOTS GOOD OR BAD?  </vt:lpstr>
      <vt:lpstr>HOW DID  YOU GET HERE? </vt:lpstr>
      <vt:lpstr>PowerPoint Presentation</vt:lpstr>
      <vt:lpstr>Indicators and Current Methodology </vt:lpstr>
      <vt:lpstr>Indicators and Current Methodology </vt:lpstr>
      <vt:lpstr>Indicators and Current Methodology </vt:lpstr>
      <vt:lpstr>Indicators and Current Methodology </vt:lpstr>
      <vt:lpstr>Let’s Get Started!</vt:lpstr>
      <vt:lpstr>Success Gap Rubric in Excel</vt:lpstr>
      <vt:lpstr>Root Cause Analysis</vt:lpstr>
      <vt:lpstr> Discipline in the Student GPS</vt:lpstr>
      <vt:lpstr> Data Quality and eSchool</vt:lpstr>
      <vt:lpstr> Data Quality and eSchool</vt:lpstr>
      <vt:lpstr>Developing a Plan</vt:lpstr>
      <vt:lpstr>Current CEIS Plan</vt:lpstr>
      <vt:lpstr>Team Planning Time</vt:lpstr>
      <vt:lpstr>Team Report Out…</vt:lpstr>
      <vt:lpstr>Disproportionality: Annual Performance Report  vs CEIS New Regulations</vt:lpstr>
      <vt:lpstr>New Disproportionality Regulations</vt:lpstr>
      <vt:lpstr>New Disproportionality Regulations</vt:lpstr>
      <vt:lpstr>Current CEIS Methodology Compared to New Disproportionality Regulations</vt:lpstr>
      <vt:lpstr>New Disproportionality Regulations</vt:lpstr>
      <vt:lpstr>New Disproportionality Regulations</vt:lpstr>
      <vt:lpstr>What is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Deep Do Your Roots Go?</dc:title>
  <dc:creator>Jody Fields</dc:creator>
  <cp:lastModifiedBy>jody</cp:lastModifiedBy>
  <cp:revision>49</cp:revision>
  <dcterms:created xsi:type="dcterms:W3CDTF">2017-02-27T22:13:05Z</dcterms:created>
  <dcterms:modified xsi:type="dcterms:W3CDTF">2017-03-07T16:16:31Z</dcterms:modified>
</cp:coreProperties>
</file>